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371" r:id="rId5"/>
    <p:sldId id="494" r:id="rId6"/>
    <p:sldId id="498" r:id="rId7"/>
    <p:sldId id="499" r:id="rId8"/>
    <p:sldId id="500" r:id="rId9"/>
    <p:sldId id="501" r:id="rId10"/>
    <p:sldId id="502" r:id="rId11"/>
    <p:sldId id="503" r:id="rId12"/>
    <p:sldId id="504" r:id="rId13"/>
    <p:sldId id="524" r:id="rId14"/>
    <p:sldId id="525" r:id="rId15"/>
    <p:sldId id="523" r:id="rId16"/>
    <p:sldId id="505" r:id="rId17"/>
    <p:sldId id="506" r:id="rId18"/>
    <p:sldId id="507" r:id="rId19"/>
    <p:sldId id="508" r:id="rId20"/>
    <p:sldId id="509" r:id="rId21"/>
    <p:sldId id="510" r:id="rId22"/>
    <p:sldId id="511" r:id="rId23"/>
    <p:sldId id="512" r:id="rId24"/>
    <p:sldId id="522" r:id="rId25"/>
    <p:sldId id="513" r:id="rId26"/>
    <p:sldId id="516" r:id="rId27"/>
    <p:sldId id="517" r:id="rId28"/>
    <p:sldId id="518" r:id="rId29"/>
    <p:sldId id="514" r:id="rId30"/>
    <p:sldId id="515" r:id="rId31"/>
    <p:sldId id="289" r:id="rId32"/>
  </p:sldIdLst>
  <p:sldSz cx="9144000" cy="5143500" type="screen16x9"/>
  <p:notesSz cx="6858000" cy="9144000"/>
  <p:embeddedFontLst>
    <p:embeddedFont>
      <p:font typeface="宋体" panose="02010600030101010101" pitchFamily="2" charset="-122"/>
      <p:regular r:id="rId35"/>
    </p:embeddedFont>
    <p:embeddedFont>
      <p:font typeface="Bahnschrift SemiLight" panose="020B0502040204020203" pitchFamily="34" charset="0"/>
      <p:regular r:id="rId36"/>
    </p:embeddedFont>
    <p:embeddedFont>
      <p:font typeface="Tactic Sans " panose="020B0604020202020204" charset="-52"/>
      <p:regular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Tactic Sans Bold" panose="020B0604020202020204" charset="-52"/>
      <p:regular r:id="rId42"/>
    </p:embeddedFont>
    <p:embeddedFont>
      <p:font typeface="Microsoft YaHei" panose="020B0503020204020204" pitchFamily="34" charset="-122"/>
      <p:regular r:id="rId43"/>
      <p:bold r:id="rId4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564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5D5"/>
    <a:srgbClr val="DDDDDD"/>
    <a:srgbClr val="00D900"/>
    <a:srgbClr val="FFFFFF"/>
    <a:srgbClr val="CA0010"/>
    <a:srgbClr val="B3B3B3"/>
    <a:srgbClr val="4E5B6F"/>
    <a:srgbClr val="729196"/>
    <a:srgbClr val="88A2A6"/>
    <a:srgbClr val="B50E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66" autoAdjust="0"/>
    <p:restoredTop sz="82862" autoAdjust="0"/>
  </p:normalViewPr>
  <p:slideViewPr>
    <p:cSldViewPr>
      <p:cViewPr>
        <p:scale>
          <a:sx n="100" d="100"/>
          <a:sy n="100" d="100"/>
        </p:scale>
        <p:origin x="-1224" y="-365"/>
      </p:cViewPr>
      <p:guideLst>
        <p:guide orient="horz" pos="1620"/>
        <p:guide pos="56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787" y="-77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E52F4-75BC-4035-A6C3-C1BB16B7B614}" type="datetimeFigureOut">
              <a:rPr lang="zh-CN" altLang="en-US" smtClean="0"/>
              <a:pPr/>
              <a:t>2023/9/26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41499-C598-4879-86B2-C3818828EE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7238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3BCC3-F940-4BC2-9CBC-B1BB6B42C460}" type="datetimeFigureOut">
              <a:rPr lang="zh-CN" altLang="en-US" smtClean="0"/>
              <a:pPr/>
              <a:t>2023/9/26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161D0-33E9-4533-80F7-2B5C1A5854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809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61D0-33E9-4533-80F7-2B5C1A58544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61D0-33E9-4533-80F7-2B5C1A585443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30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61D0-33E9-4533-80F7-2B5C1A585443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30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61D0-33E9-4533-80F7-2B5C1A585443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302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61D0-33E9-4533-80F7-2B5C1A585443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302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61D0-33E9-4533-80F7-2B5C1A585443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302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61D0-33E9-4533-80F7-2B5C1A585443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302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61D0-33E9-4533-80F7-2B5C1A585443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302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61D0-33E9-4533-80F7-2B5C1A585443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302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61D0-33E9-4533-80F7-2B5C1A585443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302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61D0-33E9-4533-80F7-2B5C1A585443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30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61D0-33E9-4533-80F7-2B5C1A585443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302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61D0-33E9-4533-80F7-2B5C1A585443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302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61D0-33E9-4533-80F7-2B5C1A585443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302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61D0-33E9-4533-80F7-2B5C1A585443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302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61D0-33E9-4533-80F7-2B5C1A585443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302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61D0-33E9-4533-80F7-2B5C1A585443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302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61D0-33E9-4533-80F7-2B5C1A585443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302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61D0-33E9-4533-80F7-2B5C1A585443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302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61D0-33E9-4533-80F7-2B5C1A585443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302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61D0-33E9-4533-80F7-2B5C1A585443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348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61D0-33E9-4533-80F7-2B5C1A585443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30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61D0-33E9-4533-80F7-2B5C1A585443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30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61D0-33E9-4533-80F7-2B5C1A585443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30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61D0-33E9-4533-80F7-2B5C1A585443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30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61D0-33E9-4533-80F7-2B5C1A585443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30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61D0-33E9-4533-80F7-2B5C1A585443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30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61D0-33E9-4533-80F7-2B5C1A585443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30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557E-8EB7-41FC-95E3-531F61140924}" type="datetimeFigureOut">
              <a:rPr lang="zh-CN" altLang="en-US" smtClean="0"/>
              <a:pPr/>
              <a:t>2023/9/26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BBB2-EF0C-4D80-8858-E875526736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A6AF973-0061-4629-91D8-EA1150F010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993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BE6056B-9E05-4B61-BE90-F8E791BD12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E5EBB6D-85DB-4435-B50F-6BBBB9CF36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392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557E-8EB7-41FC-95E3-531F61140924}" type="datetimeFigureOut">
              <a:rPr lang="zh-CN" altLang="en-US" smtClean="0"/>
              <a:pPr/>
              <a:t>2023/9/26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BBB2-EF0C-4D80-8858-E875526736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557E-8EB7-41FC-95E3-531F61140924}" type="datetimeFigureOut">
              <a:rPr lang="zh-CN" altLang="en-US" smtClean="0"/>
              <a:pPr/>
              <a:t>2023/9/26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BBB2-EF0C-4D80-8858-E875526736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557E-8EB7-41FC-95E3-531F61140924}" type="datetimeFigureOut">
              <a:rPr lang="zh-CN" altLang="en-US" smtClean="0"/>
              <a:pPr/>
              <a:t>2023/9/26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BBB2-EF0C-4D80-8858-E875526736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557E-8EB7-41FC-95E3-531F61140924}" type="datetimeFigureOut">
              <a:rPr lang="zh-CN" altLang="en-US" smtClean="0"/>
              <a:pPr/>
              <a:t>2023/9/26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BBB2-EF0C-4D80-8858-E875526736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/>
        </p:nvCxnSpPr>
        <p:spPr>
          <a:xfrm flipV="1">
            <a:off x="0" y="404813"/>
            <a:ext cx="9144000" cy="7144"/>
          </a:xfrm>
          <a:prstGeom prst="line">
            <a:avLst/>
          </a:prstGeom>
          <a:ln w="381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0904" y="107156"/>
            <a:ext cx="1937600" cy="250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9382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8CBF7C1-0694-466F-B80A-A618538321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317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8CCD39B-B54D-48D8-97ED-A9C2644F43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679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1F2A628-19D6-48E5-A5A7-7357A9F4EC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5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奇瑞国际CSSP课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3DLogo_Chery_0510-02.pn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195486"/>
            <a:ext cx="742950" cy="3196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直接连接符 10"/>
          <p:cNvCxnSpPr/>
          <p:nvPr userDrawn="1"/>
        </p:nvCxnSpPr>
        <p:spPr>
          <a:xfrm>
            <a:off x="0" y="555526"/>
            <a:ext cx="9144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28" name="Straight Connector 2"/>
          <p:cNvCxnSpPr>
            <a:cxnSpLocks noChangeShapeType="1"/>
          </p:cNvCxnSpPr>
          <p:nvPr userDrawn="1"/>
        </p:nvCxnSpPr>
        <p:spPr bwMode="auto">
          <a:xfrm>
            <a:off x="0" y="4731990"/>
            <a:ext cx="7236296" cy="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029" name="Straight Connector 4"/>
          <p:cNvCxnSpPr>
            <a:cxnSpLocks noChangeShapeType="1"/>
          </p:cNvCxnSpPr>
          <p:nvPr userDrawn="1"/>
        </p:nvCxnSpPr>
        <p:spPr bwMode="auto">
          <a:xfrm>
            <a:off x="7236296" y="4731990"/>
            <a:ext cx="383704" cy="309117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030" name="Straight Connector 5"/>
          <p:cNvCxnSpPr>
            <a:cxnSpLocks noChangeShapeType="1"/>
          </p:cNvCxnSpPr>
          <p:nvPr userDrawn="1"/>
        </p:nvCxnSpPr>
        <p:spPr bwMode="auto">
          <a:xfrm>
            <a:off x="7308304" y="4731990"/>
            <a:ext cx="383704" cy="309117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031" name="Straight Connector 3"/>
          <p:cNvCxnSpPr>
            <a:cxnSpLocks noChangeShapeType="1"/>
          </p:cNvCxnSpPr>
          <p:nvPr userDrawn="1"/>
        </p:nvCxnSpPr>
        <p:spPr bwMode="auto">
          <a:xfrm>
            <a:off x="7668344" y="5020022"/>
            <a:ext cx="1475656" cy="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</p:cxnSp>
      <p:pic>
        <p:nvPicPr>
          <p:cNvPr id="1032" name="图片 14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103" y="4803998"/>
            <a:ext cx="1825625" cy="263525"/>
          </a:xfrm>
          <a:prstGeom prst="rect">
            <a:avLst/>
          </a:prstGeom>
          <a:noFill/>
        </p:spPr>
      </p:pic>
      <p:pic>
        <p:nvPicPr>
          <p:cNvPr id="9" name="图片 1" descr="4d861de2b.jpg"/>
          <p:cNvPicPr>
            <a:picLocks noChangeAspect="1"/>
          </p:cNvPicPr>
          <p:nvPr userDrawn="1"/>
        </p:nvPicPr>
        <p:blipFill rotWithShape="1">
          <a:blip r:embed="rId4" cstate="email">
            <a:alphaModFix amt="14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9" y="627534"/>
            <a:ext cx="9144000" cy="405512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16670" y="4815031"/>
            <a:ext cx="4470874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ru-RU" altLang="zh-CN" sz="1200" b="1" dirty="0">
                <a:solidFill>
                  <a:srgbClr val="C00000"/>
                </a:solidFill>
                <a:latin typeface="TacticSans-Reg" pitchFamily="50" charset="-52"/>
                <a:sym typeface="Arial"/>
              </a:rPr>
              <a:t>Инновации Chery создают совершенство</a:t>
            </a:r>
            <a:endParaRPr lang="zh-CN" altLang="en-US" sz="1200" b="1" dirty="0">
              <a:solidFill>
                <a:srgbClr val="C00000"/>
              </a:solidFill>
              <a:latin typeface="TacticSans-Reg" pitchFamily="50" charset="-52"/>
              <a:ea typeface="宋体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937A850-E739-4F3D-8C16-6B9852175C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949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D30B3FE-9074-41D7-AF86-6181A135A0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80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2DD2909-B7E2-4FD1-839A-452ED00E28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288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E60515F-3750-451B-891E-82ECF30384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1350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61009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90" t="20240" r="27961" b="2648"/>
          <a:stretch/>
        </p:blipFill>
        <p:spPr>
          <a:xfrm>
            <a:off x="2658536" y="0"/>
            <a:ext cx="6485467" cy="516403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90" t="20240" r="27961" b="2648"/>
          <a:stretch/>
        </p:blipFill>
        <p:spPr>
          <a:xfrm>
            <a:off x="2658536" y="0"/>
            <a:ext cx="6485467" cy="5164038"/>
          </a:xfrm>
          <a:prstGeom prst="rect">
            <a:avLst/>
          </a:prstGeom>
        </p:spPr>
      </p:pic>
      <p:sp>
        <p:nvSpPr>
          <p:cNvPr id="26" name="标题占位符 5"/>
          <p:cNvSpPr>
            <a:spLocks noGrp="1"/>
          </p:cNvSpPr>
          <p:nvPr>
            <p:ph type="title"/>
          </p:nvPr>
        </p:nvSpPr>
        <p:spPr>
          <a:xfrm>
            <a:off x="899592" y="2355726"/>
            <a:ext cx="7437512" cy="85725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>
            <a:lvl1pPr>
              <a:defRPr b="1"/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02871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557E-8EB7-41FC-95E3-531F61140924}" type="datetimeFigureOut">
              <a:rPr lang="zh-CN" altLang="en-US" smtClean="0"/>
              <a:pPr/>
              <a:t>2023/9/26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BBB2-EF0C-4D80-8858-E875526736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557E-8EB7-41FC-95E3-531F61140924}" type="datetimeFigureOut">
              <a:rPr lang="zh-CN" altLang="en-US" smtClean="0"/>
              <a:pPr/>
              <a:t>2023/9/26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BBB2-EF0C-4D80-8858-E875526736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557E-8EB7-41FC-95E3-531F61140924}" type="datetimeFigureOut">
              <a:rPr lang="zh-CN" altLang="en-US" smtClean="0"/>
              <a:pPr/>
              <a:t>2023/9/26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BBB2-EF0C-4D80-8858-E875526736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557E-8EB7-41FC-95E3-531F61140924}" type="datetimeFigureOut">
              <a:rPr lang="zh-CN" altLang="en-US" smtClean="0"/>
              <a:pPr/>
              <a:t>2023/9/26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BBB2-EF0C-4D80-8858-E875526736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5E3FA76-A766-4C44-8ABC-15D02D19E2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" y="0"/>
            <a:ext cx="9144000" cy="51435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C145CBD-A1C6-46FF-8FE6-4D5F368C22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99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B1F38FC-9521-4271-B679-A8691614E0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434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8557E-8EB7-41FC-95E3-531F61140924}" type="datetimeFigureOut">
              <a:rPr lang="zh-CN" altLang="en-US" smtClean="0"/>
              <a:pPr/>
              <a:t>2023/9/26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1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9" r:id="rId8"/>
    <p:sldLayoutId id="2147483680" r:id="rId9"/>
    <p:sldLayoutId id="2147483678" r:id="rId10"/>
    <p:sldLayoutId id="2147483681" r:id="rId11"/>
    <p:sldLayoutId id="2147483656" r:id="rId12"/>
    <p:sldLayoutId id="2147483657" r:id="rId13"/>
    <p:sldLayoutId id="2147483658" r:id="rId14"/>
    <p:sldLayoutId id="2147483659" r:id="rId15"/>
    <p:sldLayoutId id="2147483677" r:id="rId16"/>
    <p:sldLayoutId id="2147483682" r:id="rId17"/>
    <p:sldLayoutId id="2147483689" r:id="rId18"/>
    <p:sldLayoutId id="2147483685" r:id="rId19"/>
    <p:sldLayoutId id="2147483684" r:id="rId20"/>
    <p:sldLayoutId id="2147483683" r:id="rId21"/>
    <p:sldLayoutId id="2147483686" r:id="rId22"/>
    <p:sldLayoutId id="2147483687" r:id="rId23"/>
    <p:sldLayoutId id="2147483688" r:id="rId24"/>
    <p:sldLayoutId id="2147483676" r:id="rId2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="" xmlns:a16="http://schemas.microsoft.com/office/drawing/2014/main" id="{34FD7E8C-B234-4DED-8B04-437212375F67}"/>
              </a:ext>
            </a:extLst>
          </p:cNvPr>
          <p:cNvSpPr txBox="1">
            <a:spLocks/>
          </p:cNvSpPr>
          <p:nvPr/>
        </p:nvSpPr>
        <p:spPr>
          <a:xfrm>
            <a:off x="5508104" y="159482"/>
            <a:ext cx="3311860" cy="11305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zh-CN" sz="3600" dirty="0" smtClean="0">
                <a:solidFill>
                  <a:schemeClr val="bg1"/>
                </a:solidFill>
                <a:latin typeface="Tactic Sans"/>
                <a:cs typeface="Arial" panose="020B0604020202020204" pitchFamily="34" charset="0"/>
                <a:sym typeface="Arial"/>
              </a:rPr>
              <a:t>ЗАЯВКА </a:t>
            </a:r>
            <a:r>
              <a:rPr lang="ru-RU" altLang="zh-CN" sz="3600" dirty="0">
                <a:solidFill>
                  <a:schemeClr val="bg1"/>
                </a:solidFill>
                <a:latin typeface="Tactic Sans"/>
                <a:cs typeface="Arial" panose="020B0604020202020204" pitchFamily="34" charset="0"/>
                <a:sym typeface="Arial"/>
              </a:rPr>
              <a:t/>
            </a:r>
            <a:br>
              <a:rPr lang="ru-RU" altLang="zh-CN" sz="3600" dirty="0">
                <a:solidFill>
                  <a:schemeClr val="bg1"/>
                </a:solidFill>
                <a:latin typeface="Tactic Sans"/>
                <a:cs typeface="Arial" panose="020B0604020202020204" pitchFamily="34" charset="0"/>
                <a:sym typeface="Arial"/>
              </a:rPr>
            </a:br>
            <a:r>
              <a:rPr lang="ru-RU" altLang="zh-CN" sz="3600" dirty="0">
                <a:solidFill>
                  <a:schemeClr val="bg1"/>
                </a:solidFill>
                <a:latin typeface="Tactic Sans"/>
                <a:cs typeface="Arial" panose="020B0604020202020204" pitchFamily="34" charset="0"/>
                <a:sym typeface="Arial"/>
              </a:rPr>
              <a:t>КАНДИДАТА</a:t>
            </a:r>
            <a:endParaRPr lang="zh-CN" altLang="en-US" sz="3600" dirty="0">
              <a:solidFill>
                <a:schemeClr val="bg1"/>
              </a:solidFill>
              <a:latin typeface="Tactic Sans"/>
              <a:ea typeface="宋体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AD0CFA2-2BE2-4AF7-97FA-036887D4B6AA}"/>
              </a:ext>
            </a:extLst>
          </p:cNvPr>
          <p:cNvSpPr txBox="1"/>
          <p:nvPr/>
        </p:nvSpPr>
        <p:spPr>
          <a:xfrm>
            <a:off x="5156044" y="4479962"/>
            <a:ext cx="387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zh-CN" sz="1200" dirty="0" smtClean="0">
                <a:solidFill>
                  <a:schemeClr val="bg1"/>
                </a:solidFill>
                <a:latin typeface="Tactic Sans " panose="00000500000000000000" pitchFamily="2" charset="-52"/>
                <a:ea typeface="宋体"/>
                <a:cs typeface="Arial" panose="020B0604020202020204" pitchFamily="34" charset="0"/>
                <a:sym typeface="Arial"/>
              </a:rPr>
              <a:t>2023</a:t>
            </a:r>
            <a:endParaRPr lang="en-US" altLang="zh-CN" sz="1200" dirty="0">
              <a:solidFill>
                <a:schemeClr val="bg1"/>
              </a:solidFill>
              <a:latin typeface="Tactic Sans " panose="00000500000000000000" pitchFamily="2" charset="-52"/>
              <a:ea typeface="宋体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982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4">
            <a:extLst>
              <a:ext uri="{FF2B5EF4-FFF2-40B4-BE49-F238E27FC236}">
                <a16:creationId xmlns="" xmlns:a16="http://schemas.microsoft.com/office/drawing/2014/main" id="{C6DF53D8-BC4B-460A-9658-BC7F5B49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106"/>
            <a:ext cx="6912768" cy="50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ru-RU" altLang="zh-CN" sz="1600" dirty="0" smtClean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БИЗНЕС-ПЛАН, </a:t>
            </a:r>
            <a:r>
              <a:rPr kumimoji="1" lang="en-US" altLang="zh-CN" sz="1600" dirty="0" smtClean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  F&amp;I</a:t>
            </a:r>
            <a:endParaRPr kumimoji="1" lang="en-US" altLang="zh-CN" sz="1600" dirty="0">
              <a:solidFill>
                <a:schemeClr val="bg1"/>
              </a:solidFill>
              <a:latin typeface="Tactic Sans Bold" panose="00000800000000000000" pitchFamily="2" charset="-52"/>
              <a:ea typeface="宋体"/>
              <a:cs typeface="Microsoft YaHei"/>
              <a:sym typeface="Arial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011679"/>
              </p:ext>
            </p:extLst>
          </p:nvPr>
        </p:nvGraphicFramePr>
        <p:xfrm>
          <a:off x="323528" y="664859"/>
          <a:ext cx="8640961" cy="18012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2505"/>
                <a:gridCol w="891791"/>
                <a:gridCol w="1224136"/>
                <a:gridCol w="1049260"/>
                <a:gridCol w="1507024"/>
                <a:gridCol w="961822"/>
                <a:gridCol w="1234423"/>
              </a:tblGrid>
              <a:tr h="271131"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  <a:cs typeface="+mn-cs"/>
                        </a:rPr>
                        <a:t>Прогноз продаж </a:t>
                      </a: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  <a:cs typeface="+mn-cs"/>
                        </a:rPr>
                        <a:t>дополнительных продуктов</a:t>
                      </a:r>
                      <a:endParaRPr kumimoji="0" lang="ru-RU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 " panose="020B0604020202020204" charset="-52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</a:tr>
              <a:tr h="267608"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  <a:cs typeface="+mn-cs"/>
                        </a:rPr>
                        <a:t>Период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 " panose="020B0604020202020204" charset="-52"/>
                        <a:ea typeface="Modern H Medium" pitchFamily="34" charset="-128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2023</a:t>
                      </a:r>
                      <a:endParaRPr lang="ru-RU" sz="1600" b="1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202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4</a:t>
                      </a:r>
                      <a:endParaRPr lang="ru-RU" sz="900" b="1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202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5</a:t>
                      </a:r>
                      <a:endParaRPr lang="ru-RU" sz="900" b="1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15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  <a:cs typeface="+mn-cs"/>
                        </a:rPr>
                        <a:t>Кредит</a:t>
                      </a: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actic Sans " panose="020B0604020202020204" charset="-52"/>
                        </a:rPr>
                        <a:t>шт.</a:t>
                      </a:r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 smtClean="0">
                          <a:latin typeface="Tactic Sans " panose="020B0604020202020204" charset="-52"/>
                        </a:rPr>
                        <a:t>Проникновение</a:t>
                      </a:r>
                      <a:r>
                        <a:rPr lang="ru-RU" sz="700" baseline="0" dirty="0" smtClean="0">
                          <a:latin typeface="Tactic Sans " panose="020B0604020202020204" charset="-52"/>
                        </a:rPr>
                        <a:t> в %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actic Sans " panose="020B0604020202020204" charset="-52"/>
                        </a:rPr>
                        <a:t>шт.</a:t>
                      </a:r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 smtClean="0">
                          <a:latin typeface="Tactic Sans " panose="020B0604020202020204" charset="-52"/>
                        </a:rPr>
                        <a:t>Проникновение</a:t>
                      </a:r>
                      <a:r>
                        <a:rPr lang="ru-RU" sz="700" baseline="0" dirty="0" smtClean="0">
                          <a:latin typeface="Tactic Sans " panose="020B0604020202020204" charset="-52"/>
                        </a:rPr>
                        <a:t> в %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actic Sans " panose="020B0604020202020204" charset="-52"/>
                        </a:rPr>
                        <a:t>шт.</a:t>
                      </a:r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 smtClean="0">
                          <a:latin typeface="Tactic Sans " panose="020B0604020202020204" charset="-52"/>
                        </a:rPr>
                        <a:t>Проникновение</a:t>
                      </a:r>
                      <a:r>
                        <a:rPr lang="ru-RU" sz="700" baseline="0" dirty="0" smtClean="0">
                          <a:latin typeface="Tactic Sans " panose="020B0604020202020204" charset="-52"/>
                        </a:rPr>
                        <a:t> в %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</a:tr>
              <a:tr h="315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Рассрочка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 " panose="020B060402020202020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actic Sans " panose="020B0604020202020204" charset="-52"/>
                        </a:rPr>
                        <a:t>шт.</a:t>
                      </a:r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latin typeface="Tactic Sans " panose="020B0604020202020204" charset="-52"/>
                        </a:rPr>
                        <a:t>Проникновение</a:t>
                      </a:r>
                      <a:r>
                        <a:rPr lang="ru-RU" sz="700" baseline="0" dirty="0" smtClean="0">
                          <a:latin typeface="Tactic Sans " panose="020B0604020202020204" charset="-52"/>
                        </a:rPr>
                        <a:t> в %</a:t>
                      </a:r>
                      <a:endParaRPr lang="ru-RU" sz="700" dirty="0" smtClean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actic Sans " panose="020B0604020202020204" charset="-52"/>
                        </a:rPr>
                        <a:t>шт.</a:t>
                      </a:r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latin typeface="Tactic Sans " panose="020B0604020202020204" charset="-52"/>
                        </a:rPr>
                        <a:t>Проникновение</a:t>
                      </a:r>
                      <a:r>
                        <a:rPr lang="ru-RU" sz="700" baseline="0" dirty="0" smtClean="0">
                          <a:latin typeface="Tactic Sans " panose="020B0604020202020204" charset="-52"/>
                        </a:rPr>
                        <a:t> в %</a:t>
                      </a:r>
                      <a:endParaRPr lang="ru-RU" sz="700" dirty="0" smtClean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actic Sans " panose="020B0604020202020204" charset="-52"/>
                        </a:rPr>
                        <a:t>шт.</a:t>
                      </a:r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latin typeface="Tactic Sans " panose="020B0604020202020204" charset="-52"/>
                        </a:rPr>
                        <a:t>Проникновение</a:t>
                      </a:r>
                      <a:r>
                        <a:rPr lang="ru-RU" sz="700" baseline="0" dirty="0" smtClean="0">
                          <a:latin typeface="Tactic Sans " panose="020B0604020202020204" charset="-52"/>
                        </a:rPr>
                        <a:t> в %</a:t>
                      </a:r>
                      <a:endParaRPr lang="ru-RU" sz="700" dirty="0" smtClean="0">
                        <a:latin typeface="Tactic Sans " panose="020B0604020202020204" charset="-52"/>
                      </a:endParaRPr>
                    </a:p>
                  </a:txBody>
                  <a:tcPr/>
                </a:tc>
              </a:tr>
              <a:tr h="315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КАСКО</a:t>
                      </a: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actic Sans " panose="020B0604020202020204" charset="-52"/>
                        </a:rPr>
                        <a:t>шт.</a:t>
                      </a:r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 smtClean="0">
                          <a:latin typeface="Tactic Sans " panose="020B0604020202020204" charset="-52"/>
                        </a:rPr>
                        <a:t>Проникновение</a:t>
                      </a:r>
                      <a:r>
                        <a:rPr lang="ru-RU" sz="700" baseline="0" dirty="0" smtClean="0">
                          <a:latin typeface="Tactic Sans " panose="020B0604020202020204" charset="-52"/>
                        </a:rPr>
                        <a:t> в %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actic Sans " panose="020B0604020202020204" charset="-52"/>
                        </a:rPr>
                        <a:t>шт.</a:t>
                      </a:r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 smtClean="0">
                          <a:latin typeface="Tactic Sans " panose="020B0604020202020204" charset="-52"/>
                        </a:rPr>
                        <a:t>Проникновение</a:t>
                      </a:r>
                      <a:r>
                        <a:rPr lang="ru-RU" sz="700" baseline="0" dirty="0" smtClean="0">
                          <a:latin typeface="Tactic Sans " panose="020B0604020202020204" charset="-52"/>
                        </a:rPr>
                        <a:t> в %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actic Sans " panose="020B0604020202020204" charset="-52"/>
                        </a:rPr>
                        <a:t>шт.</a:t>
                      </a:r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 smtClean="0">
                          <a:latin typeface="Tactic Sans " panose="020B0604020202020204" charset="-52"/>
                        </a:rPr>
                        <a:t>Проникновение</a:t>
                      </a:r>
                      <a:r>
                        <a:rPr lang="ru-RU" sz="700" baseline="0" dirty="0" smtClean="0">
                          <a:latin typeface="Tactic Sans " panose="020B0604020202020204" charset="-52"/>
                        </a:rPr>
                        <a:t> в %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</a:tr>
              <a:tr h="315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Продленная гарантия</a:t>
                      </a: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actic Sans " panose="020B0604020202020204" charset="-52"/>
                        </a:rPr>
                        <a:t>шт.</a:t>
                      </a:r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latin typeface="Tactic Sans " panose="020B0604020202020204" charset="-52"/>
                        </a:rPr>
                        <a:t>Проникновение</a:t>
                      </a:r>
                      <a:r>
                        <a:rPr lang="ru-RU" sz="700" baseline="0" dirty="0" smtClean="0">
                          <a:latin typeface="Tactic Sans " panose="020B0604020202020204" charset="-52"/>
                        </a:rPr>
                        <a:t> в %</a:t>
                      </a:r>
                      <a:endParaRPr lang="ru-RU" sz="700" dirty="0" smtClean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actic Sans " panose="020B0604020202020204" charset="-52"/>
                        </a:rPr>
                        <a:t>шт.</a:t>
                      </a:r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latin typeface="Tactic Sans " panose="020B0604020202020204" charset="-52"/>
                        </a:rPr>
                        <a:t>Проникновение</a:t>
                      </a:r>
                      <a:r>
                        <a:rPr lang="ru-RU" sz="700" baseline="0" dirty="0" smtClean="0">
                          <a:latin typeface="Tactic Sans " panose="020B0604020202020204" charset="-52"/>
                        </a:rPr>
                        <a:t> в %</a:t>
                      </a:r>
                      <a:endParaRPr lang="ru-RU" sz="700" dirty="0" smtClean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actic Sans " panose="020B0604020202020204" charset="-52"/>
                        </a:rPr>
                        <a:t>шт.</a:t>
                      </a:r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latin typeface="Tactic Sans " panose="020B0604020202020204" charset="-52"/>
                        </a:rPr>
                        <a:t>Проникновение</a:t>
                      </a:r>
                      <a:r>
                        <a:rPr lang="ru-RU" sz="700" baseline="0" dirty="0" smtClean="0">
                          <a:latin typeface="Tactic Sans " panose="020B0604020202020204" charset="-52"/>
                        </a:rPr>
                        <a:t> в %</a:t>
                      </a:r>
                      <a:endParaRPr lang="ru-RU" sz="700" dirty="0" smtClean="0">
                        <a:latin typeface="Tactic Sans " panose="020B0604020202020204" charset="-52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085780"/>
              </p:ext>
            </p:extLst>
          </p:nvPr>
        </p:nvGraphicFramePr>
        <p:xfrm>
          <a:off x="323528" y="2787774"/>
          <a:ext cx="8640961" cy="18012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2505"/>
                <a:gridCol w="891791"/>
                <a:gridCol w="1224136"/>
                <a:gridCol w="1049260"/>
                <a:gridCol w="1507024"/>
                <a:gridCol w="961822"/>
                <a:gridCol w="1234423"/>
              </a:tblGrid>
              <a:tr h="271131"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История продаж </a:t>
                      </a: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  <a:cs typeface="+mn-cs"/>
                        </a:rPr>
                        <a:t>дополнительных продуктов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 " panose="020B0604020202020204" charset="-52"/>
                        <a:ea typeface="Modern H Medium" pitchFamily="34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</a:tr>
              <a:tr h="267608"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  <a:cs typeface="+mn-cs"/>
                        </a:rPr>
                        <a:t>Период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 " panose="020B0604020202020204" charset="-52"/>
                        <a:ea typeface="Modern H Medium" pitchFamily="34" charset="-128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202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0</a:t>
                      </a:r>
                      <a:endParaRPr lang="ru-RU" sz="1600" b="1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202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1</a:t>
                      </a:r>
                      <a:endParaRPr lang="ru-RU" sz="900" b="1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202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2</a:t>
                      </a:r>
                      <a:endParaRPr lang="ru-RU" sz="900" b="1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15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  <a:cs typeface="+mn-cs"/>
                        </a:rPr>
                        <a:t>Кредит</a:t>
                      </a: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actic Sans " panose="020B0604020202020204" charset="-52"/>
                        </a:rPr>
                        <a:t>шт.</a:t>
                      </a:r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 smtClean="0">
                          <a:latin typeface="Tactic Sans " panose="020B0604020202020204" charset="-52"/>
                        </a:rPr>
                        <a:t>Проникновение</a:t>
                      </a:r>
                      <a:r>
                        <a:rPr lang="ru-RU" sz="700" baseline="0" dirty="0" smtClean="0">
                          <a:latin typeface="Tactic Sans " panose="020B0604020202020204" charset="-52"/>
                        </a:rPr>
                        <a:t> в %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actic Sans " panose="020B0604020202020204" charset="-52"/>
                        </a:rPr>
                        <a:t>шт.</a:t>
                      </a:r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 smtClean="0">
                          <a:latin typeface="Tactic Sans " panose="020B0604020202020204" charset="-52"/>
                        </a:rPr>
                        <a:t>Проникновение</a:t>
                      </a:r>
                      <a:r>
                        <a:rPr lang="ru-RU" sz="700" baseline="0" dirty="0" smtClean="0">
                          <a:latin typeface="Tactic Sans " panose="020B0604020202020204" charset="-52"/>
                        </a:rPr>
                        <a:t> в %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actic Sans " panose="020B0604020202020204" charset="-52"/>
                        </a:rPr>
                        <a:t>шт.</a:t>
                      </a:r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 smtClean="0">
                          <a:latin typeface="Tactic Sans " panose="020B0604020202020204" charset="-52"/>
                        </a:rPr>
                        <a:t>Проникновение</a:t>
                      </a:r>
                      <a:r>
                        <a:rPr lang="ru-RU" sz="700" baseline="0" dirty="0" smtClean="0">
                          <a:latin typeface="Tactic Sans " panose="020B0604020202020204" charset="-52"/>
                        </a:rPr>
                        <a:t> в %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</a:tr>
              <a:tr h="315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Рассрочка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 " panose="020B060402020202020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actic Sans " panose="020B0604020202020204" charset="-52"/>
                        </a:rPr>
                        <a:t>шт.</a:t>
                      </a:r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latin typeface="Tactic Sans " panose="020B0604020202020204" charset="-52"/>
                        </a:rPr>
                        <a:t>Проникновение</a:t>
                      </a:r>
                      <a:r>
                        <a:rPr lang="ru-RU" sz="700" baseline="0" dirty="0" smtClean="0">
                          <a:latin typeface="Tactic Sans " panose="020B0604020202020204" charset="-52"/>
                        </a:rPr>
                        <a:t> в %</a:t>
                      </a:r>
                      <a:endParaRPr lang="ru-RU" sz="700" dirty="0" smtClean="0">
                        <a:latin typeface="Tactic Sans " panose="020B0604020202020204" charset="-52"/>
                      </a:endParaRPr>
                    </a:p>
                    <a:p>
                      <a:pPr algn="l"/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actic Sans " panose="020B0604020202020204" charset="-52"/>
                        </a:rPr>
                        <a:t>шт.</a:t>
                      </a:r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latin typeface="Tactic Sans " panose="020B0604020202020204" charset="-52"/>
                        </a:rPr>
                        <a:t>Проникновение</a:t>
                      </a:r>
                      <a:r>
                        <a:rPr lang="ru-RU" sz="700" baseline="0" dirty="0" smtClean="0">
                          <a:latin typeface="Tactic Sans " panose="020B0604020202020204" charset="-52"/>
                        </a:rPr>
                        <a:t> в %</a:t>
                      </a:r>
                      <a:endParaRPr lang="ru-RU" sz="700" dirty="0" smtClean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actic Sans " panose="020B0604020202020204" charset="-52"/>
                        </a:rPr>
                        <a:t>шт.</a:t>
                      </a:r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latin typeface="Tactic Sans " panose="020B0604020202020204" charset="-52"/>
                        </a:rPr>
                        <a:t>Проникновение</a:t>
                      </a:r>
                      <a:r>
                        <a:rPr lang="ru-RU" sz="700" baseline="0" dirty="0" smtClean="0">
                          <a:latin typeface="Tactic Sans " panose="020B0604020202020204" charset="-52"/>
                        </a:rPr>
                        <a:t> в %</a:t>
                      </a:r>
                      <a:endParaRPr lang="ru-RU" sz="700" dirty="0" smtClean="0">
                        <a:latin typeface="Tactic Sans " panose="020B0604020202020204" charset="-52"/>
                      </a:endParaRPr>
                    </a:p>
                  </a:txBody>
                  <a:tcPr/>
                </a:tc>
              </a:tr>
              <a:tr h="315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КАСКО</a:t>
                      </a: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actic Sans " panose="020B0604020202020204" charset="-52"/>
                        </a:rPr>
                        <a:t>шт.</a:t>
                      </a:r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 smtClean="0">
                          <a:latin typeface="Tactic Sans " panose="020B0604020202020204" charset="-52"/>
                        </a:rPr>
                        <a:t>Проникновение</a:t>
                      </a:r>
                      <a:r>
                        <a:rPr lang="ru-RU" sz="700" baseline="0" dirty="0" smtClean="0">
                          <a:latin typeface="Tactic Sans " panose="020B0604020202020204" charset="-52"/>
                        </a:rPr>
                        <a:t> в %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actic Sans " panose="020B0604020202020204" charset="-52"/>
                        </a:rPr>
                        <a:t>шт.</a:t>
                      </a:r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 smtClean="0">
                          <a:latin typeface="Tactic Sans " panose="020B0604020202020204" charset="-52"/>
                        </a:rPr>
                        <a:t>Проникновение</a:t>
                      </a:r>
                      <a:r>
                        <a:rPr lang="ru-RU" sz="700" baseline="0" dirty="0" smtClean="0">
                          <a:latin typeface="Tactic Sans " panose="020B0604020202020204" charset="-52"/>
                        </a:rPr>
                        <a:t> в %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actic Sans " panose="020B0604020202020204" charset="-52"/>
                        </a:rPr>
                        <a:t>шт.</a:t>
                      </a:r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 smtClean="0">
                          <a:latin typeface="Tactic Sans " panose="020B0604020202020204" charset="-52"/>
                        </a:rPr>
                        <a:t>Проникновение</a:t>
                      </a:r>
                      <a:r>
                        <a:rPr lang="ru-RU" sz="700" baseline="0" dirty="0" smtClean="0">
                          <a:latin typeface="Tactic Sans " panose="020B0604020202020204" charset="-52"/>
                        </a:rPr>
                        <a:t> в %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</a:tr>
              <a:tr h="315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Продленная гарантия</a:t>
                      </a: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actic Sans " panose="020B0604020202020204" charset="-52"/>
                        </a:rPr>
                        <a:t>шт.</a:t>
                      </a:r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latin typeface="Tactic Sans " panose="020B0604020202020204" charset="-52"/>
                        </a:rPr>
                        <a:t>Проникновение</a:t>
                      </a:r>
                      <a:r>
                        <a:rPr lang="ru-RU" sz="700" baseline="0" dirty="0" smtClean="0">
                          <a:latin typeface="Tactic Sans " panose="020B0604020202020204" charset="-52"/>
                        </a:rPr>
                        <a:t> в %</a:t>
                      </a:r>
                      <a:endParaRPr lang="ru-RU" sz="700" dirty="0" smtClean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actic Sans " panose="020B0604020202020204" charset="-52"/>
                        </a:rPr>
                        <a:t>шт.</a:t>
                      </a:r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latin typeface="Tactic Sans " panose="020B0604020202020204" charset="-52"/>
                        </a:rPr>
                        <a:t>Проникновение</a:t>
                      </a:r>
                      <a:r>
                        <a:rPr lang="ru-RU" sz="700" baseline="0" dirty="0" smtClean="0">
                          <a:latin typeface="Tactic Sans " panose="020B0604020202020204" charset="-52"/>
                        </a:rPr>
                        <a:t> в %</a:t>
                      </a:r>
                      <a:endParaRPr lang="ru-RU" sz="700" dirty="0" smtClean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actic Sans " panose="020B0604020202020204" charset="-52"/>
                        </a:rPr>
                        <a:t>шт.</a:t>
                      </a:r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latin typeface="Tactic Sans " panose="020B0604020202020204" charset="-52"/>
                        </a:rPr>
                        <a:t>Проникновение</a:t>
                      </a:r>
                      <a:r>
                        <a:rPr lang="ru-RU" sz="700" baseline="0" dirty="0" smtClean="0">
                          <a:latin typeface="Tactic Sans " panose="020B0604020202020204" charset="-52"/>
                        </a:rPr>
                        <a:t> в %</a:t>
                      </a:r>
                      <a:endParaRPr lang="ru-RU" sz="700" dirty="0" smtClean="0">
                        <a:latin typeface="Tactic Sans " panose="020B0604020202020204" charset="-5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53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4">
            <a:extLst>
              <a:ext uri="{FF2B5EF4-FFF2-40B4-BE49-F238E27FC236}">
                <a16:creationId xmlns="" xmlns:a16="http://schemas.microsoft.com/office/drawing/2014/main" id="{C6DF53D8-BC4B-460A-9658-BC7F5B49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106"/>
            <a:ext cx="69127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ru-RU" altLang="zh-CN" sz="1600" dirty="0" smtClean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БИЗНЕС-ПЛАН, </a:t>
            </a:r>
            <a:r>
              <a:rPr kumimoji="1" lang="en-US" altLang="zh-CN" sz="1600" dirty="0" smtClean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  </a:t>
            </a:r>
            <a:r>
              <a:rPr kumimoji="1" lang="ru-RU" altLang="zh-CN" sz="1600" dirty="0" smtClean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собственные программы</a:t>
            </a:r>
            <a:endParaRPr kumimoji="1" lang="en-US" altLang="zh-CN" sz="1600" dirty="0">
              <a:solidFill>
                <a:schemeClr val="bg1"/>
              </a:solidFill>
              <a:latin typeface="Tactic Sans Bold" panose="00000800000000000000" pitchFamily="2" charset="-52"/>
              <a:ea typeface="宋体"/>
              <a:cs typeface="Microsoft YaHei"/>
              <a:sym typeface="Arial"/>
            </a:endParaRPr>
          </a:p>
        </p:txBody>
      </p:sp>
      <p:sp>
        <p:nvSpPr>
          <p:cNvPr id="5" name="矩形 16"/>
          <p:cNvSpPr/>
          <p:nvPr/>
        </p:nvSpPr>
        <p:spPr>
          <a:xfrm>
            <a:off x="251520" y="703556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actic Sans " panose="00000500000000000000" pitchFamily="2" charset="-52"/>
                <a:cs typeface="Arial" panose="020B0604020202020204" pitchFamily="34" charset="0"/>
              </a:rPr>
              <a:t>Если вы используете программы собственной разработки, программы партнеров, собственные или совместные программы по продленной гарантии, карты помощи и другие аналогичные решения, важно уведомить о наличии таких программных продуктов и услуг.</a:t>
            </a:r>
            <a:endParaRPr lang="ru-RU" sz="1100" dirty="0">
              <a:latin typeface="Tactic Sans " panose="00000500000000000000" pitchFamily="2" charset="-52"/>
              <a:cs typeface="Arial" panose="020B0604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41212"/>
              </p:ext>
            </p:extLst>
          </p:nvPr>
        </p:nvGraphicFramePr>
        <p:xfrm>
          <a:off x="323528" y="1719219"/>
          <a:ext cx="8424936" cy="24324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4587"/>
                <a:gridCol w="6060349"/>
              </a:tblGrid>
              <a:tr h="271131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  <a:cs typeface="+mn-cs"/>
                        </a:rPr>
                        <a:t>Собственные или партнерские программы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</a:tr>
              <a:tr h="267608"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  <a:cs typeface="+mn-cs"/>
                        </a:rPr>
                        <a:t>Описание программы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 " panose="020B0604020202020204" charset="-52"/>
                        <a:ea typeface="Modern H Medium" pitchFamily="34" charset="-128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2022 -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2023</a:t>
                      </a:r>
                      <a:endParaRPr lang="ru-RU" sz="1600" b="1" dirty="0">
                        <a:latin typeface="Tactic Sans " panose="020B0604020202020204" charset="-52"/>
                      </a:endParaRPr>
                    </a:p>
                  </a:txBody>
                  <a:tcPr/>
                </a:tc>
              </a:tr>
              <a:tr h="315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  <a:cs typeface="+mn-cs"/>
                        </a:rPr>
                        <a:t>Кредит</a:t>
                      </a: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</a:tr>
              <a:tr h="315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Рассрочка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 " panose="020B060402020202020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</a:tr>
              <a:tr h="315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КАСКО</a:t>
                      </a: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</a:tr>
              <a:tr h="315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Продленная гарантия</a:t>
                      </a: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</a:tr>
              <a:tr h="315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…</a:t>
                      </a: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</a:tr>
              <a:tr h="315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…</a:t>
                      </a: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矩形 16"/>
          <p:cNvSpPr/>
          <p:nvPr/>
        </p:nvSpPr>
        <p:spPr>
          <a:xfrm>
            <a:off x="251520" y="4443958"/>
            <a:ext cx="86409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 smtClean="0">
                <a:latin typeface="Tactic Sans " panose="00000500000000000000" pitchFamily="2" charset="-52"/>
                <a:cs typeface="Arial" panose="020B0604020202020204" pitchFamily="34" charset="0"/>
              </a:rPr>
              <a:t>Указать всю необходимую информацию на ваш взгляд, которая покажет глубину работы по направлению автомобили с пробегом. </a:t>
            </a:r>
            <a:endParaRPr lang="ru-RU" sz="900" dirty="0">
              <a:latin typeface="Tactic Sans " panose="00000500000000000000" pitchFamily="2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65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4">
            <a:extLst>
              <a:ext uri="{FF2B5EF4-FFF2-40B4-BE49-F238E27FC236}">
                <a16:creationId xmlns="" xmlns:a16="http://schemas.microsoft.com/office/drawing/2014/main" id="{C6DF53D8-BC4B-460A-9658-BC7F5B49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106"/>
            <a:ext cx="69127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ru-RU" altLang="zh-CN" sz="1600" dirty="0" smtClean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БИЗНЕС-ПЛАН, </a:t>
            </a:r>
            <a:r>
              <a:rPr kumimoji="1" lang="ru-RU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ПРОДАЖИ </a:t>
            </a:r>
            <a:r>
              <a:rPr kumimoji="1" lang="ru-RU" altLang="zh-CN" sz="1600" dirty="0" smtClean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АВТОМОБИЛЕЙ</a:t>
            </a:r>
            <a:endParaRPr kumimoji="1" lang="en-US" altLang="zh-CN" sz="1600" dirty="0">
              <a:solidFill>
                <a:schemeClr val="bg1"/>
              </a:solidFill>
              <a:latin typeface="Tactic Sans Bold" panose="00000800000000000000" pitchFamily="2" charset="-52"/>
              <a:ea typeface="宋体"/>
              <a:cs typeface="Microsoft YaHei"/>
              <a:sym typeface="Arial"/>
            </a:endParaRPr>
          </a:p>
        </p:txBody>
      </p:sp>
      <p:sp>
        <p:nvSpPr>
          <p:cNvPr id="4" name="矩形 16"/>
          <p:cNvSpPr/>
          <p:nvPr/>
        </p:nvSpPr>
        <p:spPr>
          <a:xfrm>
            <a:off x="258107" y="4335946"/>
            <a:ext cx="8640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actic Sans " panose="00000500000000000000" pitchFamily="2" charset="-52"/>
                <a:cs typeface="Arial" panose="020B0604020202020204" pitchFamily="34" charset="0"/>
              </a:rPr>
              <a:t>В данном случае маркетинговый бюджет </a:t>
            </a:r>
            <a:r>
              <a:rPr lang="ru-RU" sz="1600" b="1" dirty="0" smtClean="0">
                <a:latin typeface="Tactic Sans " panose="00000500000000000000" pitchFamily="2" charset="-52"/>
                <a:cs typeface="Arial" panose="020B0604020202020204" pitchFamily="34" charset="0"/>
              </a:rPr>
              <a:t>рассчитывается от оборота.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008379"/>
              </p:ext>
            </p:extLst>
          </p:nvPr>
        </p:nvGraphicFramePr>
        <p:xfrm>
          <a:off x="90637" y="843558"/>
          <a:ext cx="8975899" cy="2808312"/>
        </p:xfrm>
        <a:graphic>
          <a:graphicData uri="http://schemas.openxmlformats.org/drawingml/2006/table">
            <a:tbl>
              <a:tblPr/>
              <a:tblGrid>
                <a:gridCol w="847725"/>
                <a:gridCol w="847725"/>
                <a:gridCol w="698126"/>
                <a:gridCol w="598393"/>
                <a:gridCol w="598393"/>
                <a:gridCol w="598393"/>
                <a:gridCol w="598393"/>
                <a:gridCol w="598393"/>
                <a:gridCol w="598393"/>
                <a:gridCol w="598393"/>
                <a:gridCol w="598393"/>
                <a:gridCol w="598393"/>
                <a:gridCol w="598393"/>
                <a:gridCol w="598393"/>
              </a:tblGrid>
              <a:tr h="325928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ctic Sans " panose="020B0604020202020204" charset="-52"/>
                        </a:rPr>
                        <a:t>Цель 2023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ctic Sans " panose="020B0604020202020204" charset="-52"/>
                        </a:rPr>
                        <a:t> 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ctic Sans " panose="020B0604020202020204" charset="-52"/>
                        </a:rPr>
                        <a:t> 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9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actic Sans " panose="020B0604020202020204" charset="-52"/>
                        </a:rPr>
                        <a:t>1 квартал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actic Sans " panose="020B0604020202020204" charset="-52"/>
                        </a:rPr>
                        <a:t>2 квартал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actic Sans " panose="020B0604020202020204" charset="-52"/>
                        </a:rPr>
                        <a:t>3 квартал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actic Sans " panose="020B0604020202020204" charset="-52"/>
                        </a:rPr>
                        <a:t>4 квартал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9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ctic Sans " panose="020B0604020202020204" charset="-52"/>
                        </a:rPr>
                        <a:t>25,00%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ctic Sans " panose="020B0604020202020204" charset="-52"/>
                        </a:rPr>
                        <a:t>25,00%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ctic Sans " panose="020B0604020202020204" charset="-52"/>
                        </a:rPr>
                        <a:t>25,00%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ctic Sans " panose="020B0604020202020204" charset="-52"/>
                        </a:rPr>
                        <a:t>25,00%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9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ctic Sans " panose="020B0604020202020204" charset="-52"/>
                        </a:rPr>
                        <a:t>9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ctic Sans " panose="020B0604020202020204" charset="-52"/>
                        </a:rPr>
                        <a:t>9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ctic Sans " panose="020B0604020202020204" charset="-52"/>
                        </a:rPr>
                        <a:t>9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ctic Sans " panose="020B0604020202020204" charset="-52"/>
                        </a:rPr>
                        <a:t>9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5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actic Sans " panose="020B0604020202020204" charset="-52"/>
                        </a:rPr>
                        <a:t>Январь 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actic Sans " panose="020B0604020202020204" charset="-52"/>
                        </a:rPr>
                        <a:t>Февраль 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ctic Sans " panose="020B0604020202020204" charset="-52"/>
                        </a:rPr>
                        <a:t>Март 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ctic Sans " panose="020B0604020202020204" charset="-52"/>
                        </a:rPr>
                        <a:t>Апрель 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ctic Sans " panose="020B0604020202020204" charset="-52"/>
                        </a:rPr>
                        <a:t>Май 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actic Sans " panose="020B0604020202020204" charset="-52"/>
                        </a:rPr>
                        <a:t>Июнь 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actic Sans " panose="020B0604020202020204" charset="-52"/>
                        </a:rPr>
                        <a:t>Июль 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actic Sans " panose="020B0604020202020204" charset="-52"/>
                        </a:rPr>
                        <a:t>Август 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actic Sans " panose="020B0604020202020204" charset="-52"/>
                        </a:rPr>
                        <a:t>Сентябрь 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actic Sans " panose="020B0604020202020204" charset="-52"/>
                        </a:rPr>
                        <a:t>Октябрь 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actic Sans " panose="020B0604020202020204" charset="-52"/>
                        </a:rPr>
                        <a:t>Ноябрь 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actic Sans " panose="020B0604020202020204" charset="-52"/>
                        </a:rPr>
                        <a:t>Декабрь 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77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actic Sans " panose="020B0604020202020204" charset="-52"/>
                        </a:rPr>
                        <a:t>Доля продаж АМ в месяц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ctic Sans " panose="020B0604020202020204" charset="-52"/>
                        </a:rPr>
                        <a:t>9%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ctic Sans " panose="020B0604020202020204" charset="-52"/>
                        </a:rPr>
                        <a:t>8%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ctic Sans " panose="020B0604020202020204" charset="-52"/>
                        </a:rPr>
                        <a:t>8%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ctic Sans " panose="020B0604020202020204" charset="-52"/>
                        </a:rPr>
                        <a:t>9%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ctic Sans " panose="020B0604020202020204" charset="-52"/>
                        </a:rPr>
                        <a:t>8%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ctic Sans " panose="020B0604020202020204" charset="-52"/>
                        </a:rPr>
                        <a:t>8%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ctic Sans " panose="020B0604020202020204" charset="-52"/>
                        </a:rPr>
                        <a:t>9%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ctic Sans " panose="020B0604020202020204" charset="-52"/>
                        </a:rPr>
                        <a:t>8%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ctic Sans " panose="020B0604020202020204" charset="-52"/>
                        </a:rPr>
                        <a:t>8%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ctic Sans " panose="020B0604020202020204" charset="-52"/>
                        </a:rPr>
                        <a:t>9%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ctic Sans " panose="020B0604020202020204" charset="-52"/>
                        </a:rPr>
                        <a:t>8%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ctic Sans " panose="020B0604020202020204" charset="-52"/>
                        </a:rPr>
                        <a:t>8%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82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actic Sans " panose="020B0604020202020204" charset="-52"/>
                        </a:rPr>
                        <a:t>Продажа автомбилей с пробегом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actic Sans " panose="020B0604020202020204" charset="-52"/>
                        </a:rPr>
                        <a:t>36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ctic Sans " panose="020B0604020202020204" charset="-52"/>
                        </a:rPr>
                        <a:t>3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ctic Sans " panose="020B0604020202020204" charset="-52"/>
                        </a:rPr>
                        <a:t>3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ctic Sans " panose="020B0604020202020204" charset="-52"/>
                        </a:rPr>
                        <a:t>3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ctic Sans " panose="020B0604020202020204" charset="-52"/>
                        </a:rPr>
                        <a:t>3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ctic Sans " panose="020B0604020202020204" charset="-52"/>
                        </a:rPr>
                        <a:t>3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ctic Sans " panose="020B0604020202020204" charset="-52"/>
                        </a:rPr>
                        <a:t>3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ctic Sans " panose="020B0604020202020204" charset="-52"/>
                        </a:rPr>
                        <a:t>3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ctic Sans " panose="020B0604020202020204" charset="-52"/>
                        </a:rPr>
                        <a:t>3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ctic Sans " panose="020B0604020202020204" charset="-52"/>
                        </a:rPr>
                        <a:t>3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ctic Sans " panose="020B0604020202020204" charset="-52"/>
                        </a:rPr>
                        <a:t>3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ctic Sans " panose="020B0604020202020204" charset="-52"/>
                        </a:rPr>
                        <a:t>3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ctic Sans " panose="020B0604020202020204" charset="-52"/>
                        </a:rPr>
                        <a:t>3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53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actic Sans " panose="020B0604020202020204" charset="-52"/>
                        </a:rPr>
                        <a:t>Маркетинговый бюджет в %.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ctic Sans " panose="020B0604020202020204" charset="-52"/>
                        </a:rPr>
                        <a:t>2%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ctic Sans " panose="020B0604020202020204" charset="-52"/>
                        </a:rPr>
                        <a:t>2%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ctic Sans " panose="020B0604020202020204" charset="-52"/>
                        </a:rPr>
                        <a:t>2%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ctic Sans " panose="020B0604020202020204" charset="-52"/>
                        </a:rPr>
                        <a:t>2%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ctic Sans " panose="020B0604020202020204" charset="-52"/>
                        </a:rPr>
                        <a:t>2%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ctic Sans " panose="020B0604020202020204" charset="-52"/>
                        </a:rPr>
                        <a:t>2%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ctic Sans " panose="020B0604020202020204" charset="-52"/>
                        </a:rPr>
                        <a:t>2%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ctic Sans " panose="020B0604020202020204" charset="-52"/>
                        </a:rPr>
                        <a:t>2%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ctic Sans " panose="020B0604020202020204" charset="-52"/>
                        </a:rPr>
                        <a:t>2%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ctic Sans " panose="020B0604020202020204" charset="-52"/>
                        </a:rPr>
                        <a:t>2%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ctic Sans " panose="020B0604020202020204" charset="-52"/>
                        </a:rPr>
                        <a:t>2%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ctic Sans " panose="020B0604020202020204" charset="-52"/>
                        </a:rPr>
                        <a:t>2%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053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actic Sans " panose="020B0604020202020204" charset="-52"/>
                        </a:rPr>
                        <a:t>Маркетинговый бюджет в руб.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ctic Sans " panose="020B0604020202020204" charset="-52"/>
                        </a:rPr>
                        <a:t>        16 000   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ctic Sans " panose="020B0604020202020204" charset="-52"/>
                        </a:rPr>
                        <a:t>    16 000   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ctic Sans " panose="020B0604020202020204" charset="-52"/>
                        </a:rPr>
                        <a:t>    16 000   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ctic Sans " panose="020B0604020202020204" charset="-52"/>
                        </a:rPr>
                        <a:t>    16 000   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ctic Sans " panose="020B0604020202020204" charset="-52"/>
                        </a:rPr>
                        <a:t>    16 000   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ctic Sans " panose="020B0604020202020204" charset="-52"/>
                        </a:rPr>
                        <a:t>    16 000   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ctic Sans " panose="020B0604020202020204" charset="-52"/>
                        </a:rPr>
                        <a:t>    16 000   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ctic Sans " panose="020B0604020202020204" charset="-52"/>
                        </a:rPr>
                        <a:t>    16 000   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ctic Sans " panose="020B0604020202020204" charset="-52"/>
                        </a:rPr>
                        <a:t>    16 000   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ctic Sans " panose="020B0604020202020204" charset="-52"/>
                        </a:rPr>
                        <a:t>    16 000   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ctic Sans " panose="020B0604020202020204" charset="-52"/>
                        </a:rPr>
                        <a:t>    16 000   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ctic Sans " panose="020B0604020202020204" charset="-52"/>
                        </a:rPr>
                        <a:t>    16 000   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551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4">
            <a:extLst>
              <a:ext uri="{FF2B5EF4-FFF2-40B4-BE49-F238E27FC236}">
                <a16:creationId xmlns="" xmlns:a16="http://schemas.microsoft.com/office/drawing/2014/main" id="{C6DF53D8-BC4B-460A-9658-BC7F5B49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106"/>
            <a:ext cx="5143504" cy="5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ru-RU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БИЗНЕС-ПЛАН ПО МАРКЕТИНГУ</a:t>
            </a:r>
            <a:endParaRPr kumimoji="1" lang="en-US" altLang="zh-CN" sz="1600" dirty="0">
              <a:solidFill>
                <a:schemeClr val="bg1"/>
              </a:solidFill>
              <a:latin typeface="Tactic Sans Bold" panose="00000800000000000000" pitchFamily="2" charset="-52"/>
              <a:ea typeface="宋体"/>
              <a:cs typeface="Microsoft YaHei"/>
              <a:sym typeface="Arial"/>
            </a:endParaRPr>
          </a:p>
        </p:txBody>
      </p:sp>
      <p:graphicFrame>
        <p:nvGraphicFramePr>
          <p:cNvPr id="3" name="Group 2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390203"/>
              </p:ext>
            </p:extLst>
          </p:nvPr>
        </p:nvGraphicFramePr>
        <p:xfrm>
          <a:off x="323528" y="771550"/>
          <a:ext cx="8424935" cy="1881089"/>
        </p:xfrm>
        <a:graphic>
          <a:graphicData uri="http://schemas.openxmlformats.org/drawingml/2006/table">
            <a:tbl>
              <a:tblPr/>
              <a:tblGrid>
                <a:gridCol w="3198355"/>
                <a:gridCol w="1794199"/>
                <a:gridCol w="1794199"/>
                <a:gridCol w="1638182"/>
              </a:tblGrid>
              <a:tr h="345347">
                <a:tc gridSpan="4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900" b="1" u="none" strike="noStrike" cap="none" dirty="0" smtClean="0">
                          <a:ln>
                            <a:noFill/>
                          </a:ln>
                          <a:latin typeface="Tactic Sans"/>
                        </a:rPr>
                        <a:t>Marketing Budget forecast  / </a:t>
                      </a:r>
                      <a:r>
                        <a:rPr lang="ru-RU" sz="900" b="1" u="none" strike="noStrike" cap="none" dirty="0" smtClean="0">
                          <a:ln>
                            <a:noFill/>
                          </a:ln>
                          <a:latin typeface="Tactic Sans"/>
                        </a:rPr>
                        <a:t>Прогноз  маркетинговых затрат</a:t>
                      </a:r>
                      <a:endParaRPr lang="ru-RU" sz="900" b="1" i="0" u="none" strike="noStrike" cap="none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actic Sans"/>
                        <a:ea typeface="Modern H Medium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27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Period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 Период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2023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2024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2025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23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Sales /  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Продажи, количество проданных АМ всего</a:t>
                      </a:r>
                      <a:endParaRPr kumimoji="0" lang="en-US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 marT="25717" marB="2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53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Amount </a:t>
                      </a:r>
                      <a:r>
                        <a:rPr kumimoji="0" lang="en-US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Rub / 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Сумма</a:t>
                      </a:r>
                      <a:r>
                        <a:rPr kumimoji="0" 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,</a:t>
                      </a: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 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Руб. всего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53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Amount per one </a:t>
                      </a:r>
                      <a:r>
                        <a:rPr kumimoji="0" lang="en-US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car</a:t>
                      </a:r>
                      <a:r>
                        <a:rPr kumimoji="0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, Rub</a:t>
                      </a:r>
                      <a:r>
                        <a:rPr kumimoji="0" lang="en-US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 </a:t>
                      </a:r>
                      <a:r>
                        <a:rPr kumimoji="0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/ </a:t>
                      </a:r>
                      <a:r>
                        <a:rPr kumimoji="0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Сумма на один а/м, </a:t>
                      </a:r>
                      <a:r>
                        <a:rPr kumimoji="0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Руб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.</a:t>
                      </a:r>
                      <a:endParaRPr kumimoji="0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 marT="25717" marB="2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Group 2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282426"/>
              </p:ext>
            </p:extLst>
          </p:nvPr>
        </p:nvGraphicFramePr>
        <p:xfrm>
          <a:off x="323528" y="2787774"/>
          <a:ext cx="8424935" cy="1881089"/>
        </p:xfrm>
        <a:graphic>
          <a:graphicData uri="http://schemas.openxmlformats.org/drawingml/2006/table">
            <a:tbl>
              <a:tblPr/>
              <a:tblGrid>
                <a:gridCol w="3198355"/>
                <a:gridCol w="1794199"/>
                <a:gridCol w="1794199"/>
                <a:gridCol w="1638182"/>
              </a:tblGrid>
              <a:tr h="345347">
                <a:tc gridSpan="4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900" b="1" u="none" strike="noStrike" cap="none" dirty="0" smtClean="0">
                          <a:ln>
                            <a:noFill/>
                          </a:ln>
                          <a:latin typeface="Tactic Sans"/>
                        </a:rPr>
                        <a:t>History of marketing costs  / </a:t>
                      </a:r>
                      <a:r>
                        <a:rPr lang="ru-RU" sz="900" b="1" u="none" strike="noStrike" cap="none" dirty="0" smtClean="0">
                          <a:ln>
                            <a:noFill/>
                          </a:ln>
                          <a:latin typeface="Tactic Sans"/>
                        </a:rPr>
                        <a:t>История маркетинговых затрат</a:t>
                      </a:r>
                      <a:endParaRPr lang="ru-RU" sz="900" b="1" i="0" u="none" strike="noStrike" cap="none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actic Sans"/>
                        <a:ea typeface="Modern H Medium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27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Period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 Период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202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0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202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1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202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2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23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Sales /  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Продажи, количество проданных АМ всего</a:t>
                      </a:r>
                      <a:endParaRPr kumimoji="0" lang="en-US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 marT="25717" marB="2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53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Amount </a:t>
                      </a:r>
                      <a:r>
                        <a:rPr kumimoji="0" lang="en-US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Rub / 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Сумма</a:t>
                      </a:r>
                      <a:r>
                        <a:rPr kumimoji="0" 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,</a:t>
                      </a: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 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Руб. всего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53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Amount per one </a:t>
                      </a:r>
                      <a:r>
                        <a:rPr kumimoji="0" lang="en-US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car</a:t>
                      </a:r>
                      <a:r>
                        <a:rPr kumimoji="0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, Rub</a:t>
                      </a:r>
                      <a:r>
                        <a:rPr kumimoji="0" lang="en-US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 </a:t>
                      </a:r>
                      <a:r>
                        <a:rPr kumimoji="0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/ </a:t>
                      </a:r>
                      <a:r>
                        <a:rPr kumimoji="0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Сумма на один а/м, </a:t>
                      </a:r>
                      <a:r>
                        <a:rPr kumimoji="0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Руб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.</a:t>
                      </a:r>
                      <a:endParaRPr kumimoji="0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 marT="25717" marB="2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75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4">
            <a:extLst>
              <a:ext uri="{FF2B5EF4-FFF2-40B4-BE49-F238E27FC236}">
                <a16:creationId xmlns="" xmlns:a16="http://schemas.microsoft.com/office/drawing/2014/main" id="{C6DF53D8-BC4B-460A-9658-BC7F5B49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106"/>
            <a:ext cx="5143504" cy="5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ru-RU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ИНФОРМАЦИЯ О ПРЕДЛОЖЕНИИ</a:t>
            </a:r>
            <a:endParaRPr kumimoji="1" lang="en-US" altLang="zh-CN" sz="1600" dirty="0">
              <a:solidFill>
                <a:schemeClr val="bg1"/>
              </a:solidFill>
              <a:latin typeface="Tactic Sans Bold" panose="00000800000000000000" pitchFamily="2" charset="-52"/>
              <a:ea typeface="宋体"/>
              <a:cs typeface="Microsoft YaHei"/>
              <a:sym typeface="Arial"/>
            </a:endParaRPr>
          </a:p>
        </p:txBody>
      </p:sp>
      <p:graphicFrame>
        <p:nvGraphicFramePr>
          <p:cNvPr id="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752382"/>
              </p:ext>
            </p:extLst>
          </p:nvPr>
        </p:nvGraphicFramePr>
        <p:xfrm>
          <a:off x="323528" y="627534"/>
          <a:ext cx="8640960" cy="4320481"/>
        </p:xfrm>
        <a:graphic>
          <a:graphicData uri="http://schemas.openxmlformats.org/drawingml/2006/table">
            <a:tbl>
              <a:tblPr/>
              <a:tblGrid>
                <a:gridCol w="1181680"/>
                <a:gridCol w="3249620"/>
                <a:gridCol w="4209660"/>
              </a:tblGrid>
              <a:tr h="50185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Building construction type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Формат организации здания (</a:t>
                      </a:r>
                      <a:r>
                        <a:rPr kumimoji="0" lang="ru-RU" sz="9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  <a:cs typeface="+mn-cs"/>
                        </a:rPr>
                        <a:t>нужное подчеркнуть)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0338" marR="0" lvl="0" indent="-160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arenR"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Greenfield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Новое строительство</a:t>
                      </a:r>
                    </a:p>
                    <a:p>
                      <a:pPr marL="160338" marR="0" lvl="0" indent="-160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2)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Reconstruction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Реконструкция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 " panose="020B0604020202020204" charset="-52"/>
                        <a:ea typeface="Modern H Medium" pitchFamily="34" charset="-128"/>
                      </a:endParaRPr>
                    </a:p>
                    <a:p>
                      <a:pPr marL="160338" marR="0" lvl="0" indent="-160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3)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Rebranding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Ребрендинг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291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Facility type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Тип дилерского центра </a:t>
                      </a: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(нужное подчеркнуть)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Mono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Моно-бренд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/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Multy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Мульти-бренд  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 " panose="020B060402020202020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6389">
                <a:tc row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Facility details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Данные по помещению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Address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Адрес центра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 " panose="020B060402020202020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63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Property status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Статус собственности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 " panose="020B060402020202020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62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ru-RU" sz="900" b="1" u="none" strike="noStrike" cap="none" dirty="0" smtClean="0">
                          <a:ln>
                            <a:noFill/>
                          </a:ln>
                          <a:latin typeface="Tactic Sans " panose="020B0604020202020204" charset="-52"/>
                        </a:rPr>
                        <a:t>Кадастровый номер участка</a:t>
                      </a:r>
                      <a:endParaRPr lang="ru-RU" sz="900" b="1" i="0" u="none" strike="noStrike" cap="none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Tactic Sans " panose="020B0604020202020204" charset="-52"/>
                        <a:ea typeface="Modern H Medium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 " panose="020B060402020202020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62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Original brand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/ Исходный бренд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 " panose="020B060402020202020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62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Land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plot size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Размер земельного участка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Га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0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Showroom size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Шоу-рум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(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Размер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: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Длина Х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Ширина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)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 " panose="020B060402020202020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㎡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(  m x   m)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 " panose="020B060402020202020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18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Outdoor parking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Стоянка товарных авто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(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Размер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: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Длина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Х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Ширина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)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 " panose="020B060402020202020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㎡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(  m x   m)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 " panose="020B060402020202020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55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Warehouse size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Склад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(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объем товарных авто на момент подачи заявки в шт.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)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 " panose="020B060402020202020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шт.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407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Communications availability (electricity, water, heating)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Наличие коммуникаций (электричество, вода, отопление)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 " panose="020B060402020202020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766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Terms of launching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Срок готовности к запуску центра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ММ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/ ГГГГГ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75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4">
            <a:extLst>
              <a:ext uri="{FF2B5EF4-FFF2-40B4-BE49-F238E27FC236}">
                <a16:creationId xmlns="" xmlns:a16="http://schemas.microsoft.com/office/drawing/2014/main" id="{C6DF53D8-BC4B-460A-9658-BC7F5B49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106"/>
            <a:ext cx="5143504" cy="5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ru-RU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КАРТА</a:t>
            </a:r>
            <a:endParaRPr kumimoji="1" lang="en-US" altLang="zh-CN" sz="1600" dirty="0">
              <a:solidFill>
                <a:schemeClr val="bg1"/>
              </a:solidFill>
              <a:latin typeface="Tactic Sans Bold" panose="00000800000000000000" pitchFamily="2" charset="-52"/>
              <a:ea typeface="宋体"/>
              <a:cs typeface="Microsoft YaHei"/>
              <a:sym typeface="Arial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04526" y="771550"/>
            <a:ext cx="8532827" cy="4104456"/>
            <a:chOff x="251521" y="1067649"/>
            <a:chExt cx="8532827" cy="3502322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1" y="1067649"/>
              <a:ext cx="8532827" cy="35023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5" name="Прямая со стрелкой 4"/>
            <p:cNvCxnSpPr/>
            <p:nvPr/>
          </p:nvCxnSpPr>
          <p:spPr>
            <a:xfrm>
              <a:off x="7587100" y="2710220"/>
              <a:ext cx="585300" cy="733466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/>
            <p:cNvCxnSpPr/>
            <p:nvPr/>
          </p:nvCxnSpPr>
          <p:spPr>
            <a:xfrm flipV="1">
              <a:off x="7623106" y="1707654"/>
              <a:ext cx="693311" cy="97994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 flipV="1">
              <a:off x="1259633" y="2710221"/>
              <a:ext cx="6258963" cy="13939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080816" y="2235867"/>
              <a:ext cx="1149674" cy="2101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sz="1000" b="1" dirty="0" smtClean="0">
                  <a:latin typeface="Bahnschrift SemiLight" panose="020B0502040204020203" pitchFamily="34" charset="0"/>
                  <a:ea typeface="Modern H Medium" panose="020B0603000000020004" pitchFamily="34" charset="-128"/>
                </a:rPr>
                <a:t>ПРЕДЛОЖЕНИЕ</a:t>
              </a:r>
              <a:endParaRPr lang="ru-RU" sz="1000" b="1" dirty="0">
                <a:latin typeface="Bahnschrift SemiLight" panose="020B0502040204020203" pitchFamily="34" charset="0"/>
                <a:ea typeface="Modern H Medium" panose="020B0603000000020004" pitchFamily="34" charset="-128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 rot="19486034">
            <a:off x="1423606" y="2275530"/>
            <a:ext cx="5936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kern="0" spc="1360" dirty="0" smtClean="0">
                <a:solidFill>
                  <a:srgbClr val="FF0000"/>
                </a:solidFill>
              </a:rPr>
              <a:t>ПРИМЕР</a:t>
            </a:r>
            <a:endParaRPr lang="ru-RU" sz="4800" b="1" kern="0" spc="136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75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4">
            <a:extLst>
              <a:ext uri="{FF2B5EF4-FFF2-40B4-BE49-F238E27FC236}">
                <a16:creationId xmlns="" xmlns:a16="http://schemas.microsoft.com/office/drawing/2014/main" id="{C6DF53D8-BC4B-460A-9658-BC7F5B49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106"/>
            <a:ext cx="5143504" cy="5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ru-RU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КАРТА </a:t>
            </a:r>
            <a:r>
              <a:rPr kumimoji="1" lang="ru-RU" altLang="zh-CN" sz="1600" dirty="0" smtClean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ГОРОДА</a:t>
            </a:r>
            <a:endParaRPr kumimoji="1" lang="en-US" altLang="zh-CN" sz="1600" dirty="0">
              <a:solidFill>
                <a:schemeClr val="bg1"/>
              </a:solidFill>
              <a:latin typeface="Tactic Sans Bold" panose="00000800000000000000" pitchFamily="2" charset="-52"/>
              <a:ea typeface="宋体"/>
              <a:cs typeface="Microsoft YaHei"/>
              <a:sym typeface="Arial"/>
            </a:endParaRPr>
          </a:p>
        </p:txBody>
      </p:sp>
      <p:sp>
        <p:nvSpPr>
          <p:cNvPr id="3" name="矩形 16"/>
          <p:cNvSpPr/>
          <p:nvPr/>
        </p:nvSpPr>
        <p:spPr>
          <a:xfrm>
            <a:off x="251520" y="699542"/>
            <a:ext cx="64447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actic Sans " panose="00000500000000000000" pitchFamily="2" charset="-52"/>
                <a:cs typeface="Arial" panose="020B0604020202020204" pitchFamily="34" charset="0"/>
              </a:rPr>
              <a:t>Указать основных игроков, конкурентов</a:t>
            </a:r>
            <a:endParaRPr lang="ru-RU" sz="1200" dirty="0">
              <a:latin typeface="Tactic Sans " panose="00000500000000000000" pitchFamily="2" charset="-52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96850" y="1036144"/>
            <a:ext cx="8315609" cy="3875866"/>
            <a:chOff x="380220" y="893681"/>
            <a:chExt cx="8364152" cy="405824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220" y="893681"/>
              <a:ext cx="8364152" cy="40582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80221" y="993619"/>
              <a:ext cx="1954244" cy="773421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700" dirty="0">
                  <a:latin typeface="Tactic Sans"/>
                  <a:ea typeface="Modern H Medium" panose="020B0603000000020004" pitchFamily="34" charset="-128"/>
                </a:rPr>
                <a:t>Указать </a:t>
              </a:r>
              <a:r>
                <a:rPr lang="ru-RU" sz="700" dirty="0" smtClean="0">
                  <a:latin typeface="Tactic Sans"/>
                  <a:ea typeface="Modern H Medium" panose="020B0603000000020004" pitchFamily="34" charset="-128"/>
                </a:rPr>
                <a:t>расстояния от места нахождения здания по заявке до </a:t>
              </a:r>
              <a:r>
                <a:rPr lang="ru-RU" sz="700" dirty="0" smtClean="0">
                  <a:solidFill>
                    <a:srgbClr val="FF0000"/>
                  </a:solidFill>
                  <a:latin typeface="Tactic Sans"/>
                  <a:ea typeface="Modern H Medium" panose="020B0603000000020004" pitchFamily="34" charset="-128"/>
                </a:rPr>
                <a:t>ближайших</a:t>
              </a:r>
              <a:r>
                <a:rPr lang="ru-RU" sz="700" dirty="0" smtClean="0">
                  <a:latin typeface="Tactic Sans"/>
                  <a:ea typeface="Modern H Medium" panose="020B0603000000020004" pitchFamily="34" charset="-128"/>
                </a:rPr>
                <a:t> существующих центров </a:t>
              </a:r>
              <a:r>
                <a:rPr lang="en-US" sz="700" dirty="0" smtClean="0">
                  <a:latin typeface="Tactic Sans"/>
                  <a:ea typeface="Modern H Medium" panose="020B0603000000020004" pitchFamily="34" charset="-128"/>
                </a:rPr>
                <a:t>OMODA, EXEED, CHERY</a:t>
              </a:r>
              <a:r>
                <a:rPr lang="ru-RU" sz="700" dirty="0" smtClean="0">
                  <a:latin typeface="Tactic Sans"/>
                  <a:ea typeface="Modern H Medium" panose="020B0603000000020004" pitchFamily="34" charset="-128"/>
                </a:rPr>
                <a:t>. Указать другие автосалоны новых автомобилей и автомобилей с пробегом.</a:t>
              </a:r>
              <a:endParaRPr lang="ru-RU" sz="700" dirty="0">
                <a:latin typeface="Tactic Sans"/>
                <a:ea typeface="Modern H Medium" panose="020B0603000000020004" pitchFamily="34" charset="-128"/>
              </a:endParaRPr>
            </a:p>
          </p:txBody>
        </p:sp>
        <p:sp>
          <p:nvSpPr>
            <p:cNvPr id="8" name="Выноска 2 7"/>
            <p:cNvSpPr/>
            <p:nvPr/>
          </p:nvSpPr>
          <p:spPr>
            <a:xfrm>
              <a:off x="2432098" y="4407954"/>
              <a:ext cx="2073506" cy="421242"/>
            </a:xfrm>
            <a:prstGeom prst="borderCallout2">
              <a:avLst>
                <a:gd name="adj1" fmla="val 21235"/>
                <a:gd name="adj2" fmla="val 100317"/>
                <a:gd name="adj3" fmla="val -78483"/>
                <a:gd name="adj4" fmla="val 131396"/>
                <a:gd name="adj5" fmla="val -330711"/>
                <a:gd name="adj6" fmla="val 133042"/>
              </a:avLst>
            </a:prstGeom>
            <a:solidFill>
              <a:schemeClr val="bg1">
                <a:alpha val="40000"/>
              </a:schemeClr>
            </a:solidFill>
            <a:ln w="22225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tx1"/>
                  </a:solidFill>
                </a:rPr>
                <a:t>Предложение</a:t>
              </a:r>
              <a:endParaRPr lang="ru-RU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>
              <a:off x="4505605" y="3003798"/>
              <a:ext cx="634543" cy="0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562296" y="2698089"/>
              <a:ext cx="481222" cy="285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8км</a:t>
              </a:r>
              <a:endParaRPr lang="ru-RU" sz="1400" dirty="0"/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 flipV="1">
              <a:off x="5004049" y="3003798"/>
              <a:ext cx="136099" cy="378042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 rot="17107353">
              <a:off x="4658407" y="3021294"/>
              <a:ext cx="4458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8км</a:t>
              </a:r>
              <a:endParaRPr lang="ru-RU" sz="1400" dirty="0"/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 flipV="1">
              <a:off x="5224498" y="1815666"/>
              <a:ext cx="283607" cy="1179816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8775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4">
            <a:extLst>
              <a:ext uri="{FF2B5EF4-FFF2-40B4-BE49-F238E27FC236}">
                <a16:creationId xmlns="" xmlns:a16="http://schemas.microsoft.com/office/drawing/2014/main" id="{C6DF53D8-BC4B-460A-9658-BC7F5B49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106"/>
            <a:ext cx="5143504" cy="5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ru-RU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КАРТА РАЙОНА</a:t>
            </a:r>
            <a:endParaRPr kumimoji="1" lang="en-US" altLang="zh-CN" sz="1600" dirty="0">
              <a:solidFill>
                <a:schemeClr val="bg1"/>
              </a:solidFill>
              <a:latin typeface="Tactic Sans Bold" panose="00000800000000000000" pitchFamily="2" charset="-52"/>
              <a:ea typeface="宋体"/>
              <a:cs typeface="Microsoft YaHei"/>
              <a:sym typeface="Arial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79512" y="879562"/>
            <a:ext cx="8640000" cy="3697161"/>
            <a:chOff x="293764" y="880014"/>
            <a:chExt cx="8640000" cy="3697161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93764" y="880014"/>
              <a:ext cx="8640000" cy="369716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Полилиния 4"/>
            <p:cNvSpPr/>
            <p:nvPr/>
          </p:nvSpPr>
          <p:spPr>
            <a:xfrm>
              <a:off x="3779912" y="3089770"/>
              <a:ext cx="361200" cy="296369"/>
            </a:xfrm>
            <a:custGeom>
              <a:avLst/>
              <a:gdLst>
                <a:gd name="connsiteX0" fmla="*/ 0 w 371475"/>
                <a:gd name="connsiteY0" fmla="*/ 171450 h 406400"/>
                <a:gd name="connsiteX1" fmla="*/ 123825 w 371475"/>
                <a:gd name="connsiteY1" fmla="*/ 0 h 406400"/>
                <a:gd name="connsiteX2" fmla="*/ 371475 w 371475"/>
                <a:gd name="connsiteY2" fmla="*/ 174625 h 406400"/>
                <a:gd name="connsiteX3" fmla="*/ 225425 w 371475"/>
                <a:gd name="connsiteY3" fmla="*/ 406400 h 406400"/>
                <a:gd name="connsiteX4" fmla="*/ 88900 w 371475"/>
                <a:gd name="connsiteY4" fmla="*/ 307975 h 406400"/>
                <a:gd name="connsiteX5" fmla="*/ 120650 w 371475"/>
                <a:gd name="connsiteY5" fmla="*/ 260350 h 406400"/>
                <a:gd name="connsiteX6" fmla="*/ 0 w 371475"/>
                <a:gd name="connsiteY6" fmla="*/ 17145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1475" h="406400">
                  <a:moveTo>
                    <a:pt x="0" y="171450"/>
                  </a:moveTo>
                  <a:lnTo>
                    <a:pt x="123825" y="0"/>
                  </a:lnTo>
                  <a:lnTo>
                    <a:pt x="371475" y="174625"/>
                  </a:lnTo>
                  <a:lnTo>
                    <a:pt x="225425" y="406400"/>
                  </a:lnTo>
                  <a:lnTo>
                    <a:pt x="88900" y="307975"/>
                  </a:lnTo>
                  <a:lnTo>
                    <a:pt x="120650" y="260350"/>
                  </a:lnTo>
                  <a:lnTo>
                    <a:pt x="0" y="171450"/>
                  </a:lnTo>
                  <a:close/>
                </a:path>
              </a:pathLst>
            </a:custGeom>
            <a:pattFill prst="solidDmnd">
              <a:fgClr>
                <a:schemeClr val="tx2"/>
              </a:fgClr>
              <a:bgClr>
                <a:schemeClr val="bg1"/>
              </a:bgClr>
            </a:patt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Bahnschrift SemiLight" panose="020B0502040204020203" pitchFamily="34" charset="0"/>
              </a:endParaRPr>
            </a:p>
          </p:txBody>
        </p:sp>
        <p:sp>
          <p:nvSpPr>
            <p:cNvPr id="7" name="Стрелка влево 6"/>
            <p:cNvSpPr/>
            <p:nvPr/>
          </p:nvSpPr>
          <p:spPr>
            <a:xfrm rot="18537169">
              <a:off x="281184" y="2929018"/>
              <a:ext cx="1774445" cy="321503"/>
            </a:xfrm>
            <a:prstGeom prst="leftArrow">
              <a:avLst>
                <a:gd name="adj1" fmla="val 76120"/>
                <a:gd name="adj2" fmla="val 59274"/>
              </a:avLst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  <a:shade val="30000"/>
                    <a:satMod val="115000"/>
                  </a:schemeClr>
                </a:gs>
                <a:gs pos="50000">
                  <a:schemeClr val="tx1">
                    <a:lumMod val="50000"/>
                    <a:lumOff val="50000"/>
                    <a:shade val="67500"/>
                    <a:satMod val="115000"/>
                  </a:schemeClr>
                </a:gs>
                <a:gs pos="100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latin typeface="Bahnschrift SemiLight" panose="020B0502040204020203" pitchFamily="34" charset="0"/>
                </a:rPr>
                <a:t>Левый берег </a:t>
              </a:r>
              <a:r>
                <a:rPr lang="en-US" sz="1200" dirty="0" smtClean="0">
                  <a:latin typeface="Bahnschrift SemiLight" panose="020B0502040204020203" pitchFamily="34" charset="0"/>
                </a:rPr>
                <a:t>(  ̴</a:t>
              </a:r>
              <a:r>
                <a:rPr lang="ru-RU" sz="1200" dirty="0" smtClean="0">
                  <a:latin typeface="Bahnschrift SemiLight" panose="020B0502040204020203" pitchFamily="34" charset="0"/>
                </a:rPr>
                <a:t>3</a:t>
              </a:r>
              <a:r>
                <a:rPr lang="en-US" sz="1200" dirty="0" smtClean="0">
                  <a:latin typeface="Bahnschrift SemiLight" panose="020B0502040204020203" pitchFamily="34" charset="0"/>
                </a:rPr>
                <a:t> </a:t>
              </a:r>
              <a:r>
                <a:rPr lang="ru-RU" sz="1200" dirty="0" smtClean="0">
                  <a:latin typeface="Bahnschrift SemiLight" panose="020B0502040204020203" pitchFamily="34" charset="0"/>
                </a:rPr>
                <a:t>км)</a:t>
              </a:r>
              <a:endParaRPr lang="ru-RU" sz="1200" dirty="0">
                <a:latin typeface="Bahnschrift SemiLight" panose="020B0502040204020203" pitchFamily="34" charset="0"/>
              </a:endParaRPr>
            </a:p>
          </p:txBody>
        </p:sp>
        <p:sp>
          <p:nvSpPr>
            <p:cNvPr id="8" name="Стрелка вправо 7"/>
            <p:cNvSpPr/>
            <p:nvPr/>
          </p:nvSpPr>
          <p:spPr>
            <a:xfrm rot="2026046">
              <a:off x="6033800" y="3685823"/>
              <a:ext cx="2737696" cy="579117"/>
            </a:xfrm>
            <a:prstGeom prst="rightArrow">
              <a:avLst>
                <a:gd name="adj1" fmla="val 74033"/>
                <a:gd name="adj2" fmla="val 71761"/>
              </a:avLst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  <a:shade val="30000"/>
                    <a:satMod val="115000"/>
                  </a:schemeClr>
                </a:gs>
                <a:gs pos="50000">
                  <a:schemeClr val="tx1">
                    <a:lumMod val="50000"/>
                    <a:lumOff val="50000"/>
                    <a:shade val="67500"/>
                    <a:satMod val="115000"/>
                  </a:schemeClr>
                </a:gs>
                <a:gs pos="100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bg1"/>
                  </a:solidFill>
                  <a:latin typeface="Bahnschrift SemiLight" panose="020B0502040204020203" pitchFamily="34" charset="0"/>
                </a:rPr>
                <a:t>Бердск, Искитим, Барнаул</a:t>
              </a:r>
              <a:endParaRPr lang="ru-RU" sz="1400" dirty="0">
                <a:solidFill>
                  <a:schemeClr val="bg1"/>
                </a:solidFill>
                <a:latin typeface="Bahnschrift SemiLight" panose="020B0502040204020203" pitchFamily="34" charset="0"/>
              </a:endParaRPr>
            </a:p>
          </p:txBody>
        </p:sp>
        <p:sp>
          <p:nvSpPr>
            <p:cNvPr id="9" name="Выноска 2 8"/>
            <p:cNvSpPr/>
            <p:nvPr/>
          </p:nvSpPr>
          <p:spPr>
            <a:xfrm>
              <a:off x="1735360" y="4029912"/>
              <a:ext cx="1459691" cy="227306"/>
            </a:xfrm>
            <a:prstGeom prst="borderCallout2">
              <a:avLst>
                <a:gd name="adj1" fmla="val 18750"/>
                <a:gd name="adj2" fmla="val 104167"/>
                <a:gd name="adj3" fmla="val 18750"/>
                <a:gd name="adj4" fmla="val 113985"/>
                <a:gd name="adj5" fmla="val -345367"/>
                <a:gd name="adj6" fmla="val 174057"/>
              </a:avLst>
            </a:prstGeom>
            <a:ln>
              <a:tailEnd type="oval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latin typeface="Bahnschrift SemiLight" panose="020B0502040204020203" pitchFamily="34" charset="0"/>
                </a:rPr>
                <a:t>Предложение</a:t>
              </a:r>
              <a:endParaRPr lang="ru-RU" sz="1400" dirty="0">
                <a:latin typeface="Bahnschrift SemiLight" panose="020B0502040204020203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 rot="2072078">
              <a:off x="5244782" y="2599185"/>
              <a:ext cx="1208737" cy="7282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Bahnschrift SemiLight" panose="020B0502040204020203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69879" y="2812769"/>
              <a:ext cx="8402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Bahnschrift SemiLight" panose="020B0502040204020203" pitchFamily="34" charset="0"/>
                </a:rPr>
                <a:t>Завод</a:t>
              </a:r>
              <a:endParaRPr lang="ru-RU" dirty="0">
                <a:latin typeface="Bahnschrift SemiLight" panose="020B0502040204020203" pitchFamily="34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 rot="2072078">
              <a:off x="1777097" y="2141449"/>
              <a:ext cx="2378971" cy="7282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Bahnschrift SemiLight" panose="020B0502040204020203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97119" y="2406383"/>
              <a:ext cx="7088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Bahnschrift SemiLight" panose="020B0502040204020203" pitchFamily="34" charset="0"/>
                </a:rPr>
                <a:t>Парк</a:t>
              </a:r>
              <a:endParaRPr lang="ru-RU" dirty="0">
                <a:latin typeface="Bahnschrift SemiLight" panose="020B0502040204020203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61531" y="1738980"/>
              <a:ext cx="2039341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Bahnschrift SemiLight" panose="020B0502040204020203" pitchFamily="34" charset="0"/>
                </a:rPr>
                <a:t>Жилые кварталы</a:t>
              </a:r>
              <a:endParaRPr lang="ru-RU" dirty="0">
                <a:latin typeface="Bahnschrift SemiLight" panose="020B0502040204020203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83434" y="977233"/>
              <a:ext cx="3772742" cy="95410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Bahnschrift SemiLight" panose="020B0502040204020203" pitchFamily="34" charset="0"/>
                  <a:ea typeface="Modern H Medium" panose="020B0603000000020004" pitchFamily="34" charset="-128"/>
                </a:rPr>
                <a:t>Указать </a:t>
              </a:r>
              <a:r>
                <a:rPr lang="ru-RU" sz="1400" dirty="0" smtClean="0">
                  <a:latin typeface="Bahnschrift SemiLight" panose="020B0502040204020203" pitchFamily="34" charset="0"/>
                  <a:ea typeface="Modern H Medium" panose="020B0603000000020004" pitchFamily="34" charset="-128"/>
                </a:rPr>
                <a:t>важные на </a:t>
              </a:r>
              <a:r>
                <a:rPr lang="ru-RU" sz="1400" dirty="0">
                  <a:latin typeface="Bahnschrift SemiLight" panose="020B0502040204020203" pitchFamily="34" charset="0"/>
                  <a:ea typeface="Modern H Medium" panose="020B0603000000020004" pitchFamily="34" charset="-128"/>
                </a:rPr>
                <a:t>В</a:t>
              </a:r>
              <a:r>
                <a:rPr lang="ru-RU" sz="1400" dirty="0" smtClean="0">
                  <a:latin typeface="Bahnschrift SemiLight" panose="020B0502040204020203" pitchFamily="34" charset="0"/>
                  <a:ea typeface="Modern H Medium" panose="020B0603000000020004" pitchFamily="34" charset="-128"/>
                </a:rPr>
                <a:t>аш взгляд объекты: направление основного трафика, ближайшие </a:t>
              </a:r>
              <a:r>
                <a:rPr lang="ru-RU" sz="1400" dirty="0">
                  <a:latin typeface="Bahnschrift SemiLight" panose="020B0502040204020203" pitchFamily="34" charset="0"/>
                  <a:ea typeface="Modern H Medium" panose="020B0603000000020004" pitchFamily="34" charset="-128"/>
                </a:rPr>
                <a:t>а</a:t>
              </a:r>
              <a:r>
                <a:rPr lang="ru-RU" sz="1400" dirty="0" smtClean="0">
                  <a:latin typeface="Bahnschrift SemiLight" panose="020B0502040204020203" pitchFamily="34" charset="0"/>
                  <a:ea typeface="Modern H Medium" panose="020B0603000000020004" pitchFamily="34" charset="-128"/>
                </a:rPr>
                <a:t>втомобильные ДЦ, Крупные торговые центры и т.д. и т.п.</a:t>
              </a:r>
              <a:endParaRPr lang="ru-RU" sz="1400" dirty="0">
                <a:latin typeface="Bahnschrift SemiLight" panose="020B0502040204020203" pitchFamily="34" charset="0"/>
                <a:ea typeface="Modern H Medium" panose="020B0603000000020004" pitchFamily="34" charset="-128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 rot="19486034">
            <a:off x="1423606" y="2275530"/>
            <a:ext cx="5936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kern="0" spc="1360" dirty="0" smtClean="0">
                <a:solidFill>
                  <a:srgbClr val="FF0000"/>
                </a:solidFill>
              </a:rPr>
              <a:t>ПРИМЕР</a:t>
            </a:r>
            <a:endParaRPr lang="ru-RU" sz="4800" b="1" kern="0" spc="136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75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4">
            <a:extLst>
              <a:ext uri="{FF2B5EF4-FFF2-40B4-BE49-F238E27FC236}">
                <a16:creationId xmlns="" xmlns:a16="http://schemas.microsoft.com/office/drawing/2014/main" id="{C6DF53D8-BC4B-460A-9658-BC7F5B49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106"/>
            <a:ext cx="5143504" cy="5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ru-RU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СХЕМА ГЕНЕРАЛЬНОГО ПЛАНА</a:t>
            </a:r>
            <a:endParaRPr kumimoji="1" lang="en-US" altLang="zh-CN" sz="1600" dirty="0">
              <a:solidFill>
                <a:schemeClr val="bg1"/>
              </a:solidFill>
              <a:latin typeface="Tactic Sans Bold" panose="00000800000000000000" pitchFamily="2" charset="-52"/>
              <a:ea typeface="宋体"/>
              <a:cs typeface="Microsoft YaHei"/>
              <a:sym typeface="Arial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56366" y="735546"/>
            <a:ext cx="8280920" cy="3997904"/>
            <a:chOff x="611189" y="1125742"/>
            <a:chExt cx="7325107" cy="3929208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5396" y="1125742"/>
              <a:ext cx="7200900" cy="357901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611189" y="4807975"/>
              <a:ext cx="2378075" cy="24697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22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>
                  <a:solidFill>
                    <a:schemeClr val="bg1"/>
                  </a:solidFill>
                  <a:latin typeface="Bahnschrift SemiLight" panose="020B0502040204020203" pitchFamily="34" charset="0"/>
                  <a:ea typeface="Modern H Medium" pitchFamily="34" charset="-128"/>
                </a:rPr>
                <a:t>Mercedes-Benz </a:t>
              </a:r>
              <a:endParaRPr lang="ru-RU" sz="1400" dirty="0">
                <a:solidFill>
                  <a:schemeClr val="bg1"/>
                </a:solidFill>
                <a:latin typeface="Bahnschrift SemiLight" panose="020B0502040204020203" pitchFamily="34" charset="0"/>
                <a:ea typeface="Modern H Medium" pitchFamily="34" charset="-128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V="1">
              <a:off x="2555875" y="3901645"/>
              <a:ext cx="0" cy="864394"/>
            </a:xfrm>
            <a:prstGeom prst="line">
              <a:avLst/>
            </a:prstGeom>
            <a:noFill/>
            <a:ln w="19050">
              <a:solidFill>
                <a:srgbClr val="00428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3132138" y="4807973"/>
              <a:ext cx="1655762" cy="246974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 dirty="0" smtClean="0">
                  <a:latin typeface="Bahnschrift SemiLight" panose="020B0502040204020203" pitchFamily="34" charset="0"/>
                  <a:ea typeface="Modern H Medium" pitchFamily="34" charset="-128"/>
                </a:rPr>
                <a:t>Предложение</a:t>
              </a:r>
              <a:endParaRPr lang="ru-RU" sz="1400" dirty="0">
                <a:latin typeface="Bahnschrift SemiLight" panose="020B0502040204020203" pitchFamily="34" charset="0"/>
                <a:ea typeface="Modern H Medium" pitchFamily="34" charset="-128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V="1">
              <a:off x="3995738" y="3901645"/>
              <a:ext cx="0" cy="864394"/>
            </a:xfrm>
            <a:prstGeom prst="line">
              <a:avLst/>
            </a:prstGeom>
            <a:noFill/>
            <a:ln w="19050">
              <a:solidFill>
                <a:srgbClr val="00428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4932363" y="4807976"/>
              <a:ext cx="1441450" cy="24697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22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 smtClean="0">
                  <a:solidFill>
                    <a:schemeClr val="bg1"/>
                  </a:solidFill>
                  <a:latin typeface="Bahnschrift SemiLight" panose="020B0502040204020203" pitchFamily="34" charset="0"/>
                  <a:ea typeface="Modern H Medium" pitchFamily="34" charset="-128"/>
                </a:rPr>
                <a:t>Infiniti</a:t>
              </a:r>
              <a:endParaRPr lang="ru-RU" sz="1400" dirty="0">
                <a:solidFill>
                  <a:schemeClr val="bg1"/>
                </a:solidFill>
                <a:latin typeface="Bahnschrift SemiLight" panose="020B0502040204020203" pitchFamily="34" charset="0"/>
                <a:ea typeface="Modern H Medium" pitchFamily="34" charset="-128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V="1">
              <a:off x="5364163" y="3901645"/>
              <a:ext cx="0" cy="864394"/>
            </a:xfrm>
            <a:prstGeom prst="line">
              <a:avLst/>
            </a:prstGeom>
            <a:noFill/>
            <a:ln w="19050">
              <a:solidFill>
                <a:srgbClr val="00428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6586538" y="4807973"/>
              <a:ext cx="1009650" cy="24697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22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>
                  <a:solidFill>
                    <a:schemeClr val="bg1"/>
                  </a:solidFill>
                  <a:latin typeface="Bahnschrift SemiLight" panose="020B0502040204020203" pitchFamily="34" charset="0"/>
                  <a:ea typeface="Modern H Medium" pitchFamily="34" charset="-128"/>
                </a:rPr>
                <a:t>Toyota</a:t>
              </a:r>
              <a:endParaRPr lang="ru-RU" sz="1400" dirty="0">
                <a:solidFill>
                  <a:schemeClr val="bg1"/>
                </a:solidFill>
                <a:latin typeface="Bahnschrift SemiLight" panose="020B0502040204020203" pitchFamily="34" charset="0"/>
                <a:ea typeface="Modern H Medium" pitchFamily="34" charset="-128"/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V="1">
              <a:off x="6732588" y="3901645"/>
              <a:ext cx="0" cy="864394"/>
            </a:xfrm>
            <a:prstGeom prst="line">
              <a:avLst/>
            </a:prstGeom>
            <a:noFill/>
            <a:ln w="19050">
              <a:solidFill>
                <a:srgbClr val="00428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14" name="TextBox 13"/>
          <p:cNvSpPr txBox="1"/>
          <p:nvPr/>
        </p:nvSpPr>
        <p:spPr>
          <a:xfrm rot="19486034">
            <a:off x="1423606" y="2275530"/>
            <a:ext cx="5936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kern="0" spc="1360" dirty="0" smtClean="0">
                <a:solidFill>
                  <a:srgbClr val="FF0000"/>
                </a:solidFill>
              </a:rPr>
              <a:t>ПРИМЕР</a:t>
            </a:r>
            <a:endParaRPr lang="ru-RU" sz="4800" b="1" kern="0" spc="136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75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4">
            <a:extLst>
              <a:ext uri="{FF2B5EF4-FFF2-40B4-BE49-F238E27FC236}">
                <a16:creationId xmlns="" xmlns:a16="http://schemas.microsoft.com/office/drawing/2014/main" id="{C6DF53D8-BC4B-460A-9658-BC7F5B49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106"/>
            <a:ext cx="5143504" cy="5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ru-RU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ПЛАНИРОВКА</a:t>
            </a:r>
            <a:endParaRPr kumimoji="1" lang="en-US" altLang="zh-CN" sz="1600" dirty="0">
              <a:solidFill>
                <a:schemeClr val="bg1"/>
              </a:solidFill>
              <a:latin typeface="Tactic Sans Bold" panose="00000800000000000000" pitchFamily="2" charset="-52"/>
              <a:ea typeface="宋体"/>
              <a:cs typeface="Microsoft YaHei"/>
              <a:sym typeface="Arial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1516" y="705810"/>
            <a:ext cx="5372100" cy="4050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4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708665"/>
              </p:ext>
            </p:extLst>
          </p:nvPr>
        </p:nvGraphicFramePr>
        <p:xfrm>
          <a:off x="179512" y="1671650"/>
          <a:ext cx="3204356" cy="1810512"/>
        </p:xfrm>
        <a:graphic>
          <a:graphicData uri="http://schemas.openxmlformats.org/drawingml/2006/table">
            <a:tbl>
              <a:tblPr/>
              <a:tblGrid>
                <a:gridCol w="1974778"/>
                <a:gridCol w="1229578"/>
              </a:tblGrid>
              <a:tr h="781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Showroom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Шоу-рум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(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Size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Размер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: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Длина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*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Ширина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Общая площадь</a:t>
                      </a: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м</a:t>
                      </a:r>
                      <a:r>
                        <a:rPr kumimoji="0" lang="ru-RU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2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(m x m)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 " panose="020B060402020202020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81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Showroom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Шоу-рум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(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Size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Размер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: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Длина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*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Ширина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Площадь экспонирования автомобилей с пробегом</a:t>
                      </a: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м</a:t>
                      </a:r>
                      <a:r>
                        <a:rPr kumimoji="0" lang="ru-RU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(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m x m)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 " panose="020B060402020202020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 rot="19486034">
            <a:off x="3260753" y="2304081"/>
            <a:ext cx="5936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kern="0" spc="1360" dirty="0" smtClean="0">
                <a:solidFill>
                  <a:srgbClr val="FF0000"/>
                </a:solidFill>
              </a:rPr>
              <a:t>ПРИМЕР</a:t>
            </a:r>
            <a:endParaRPr lang="ru-RU" sz="4800" b="1" kern="0" spc="136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68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6"/>
          <p:cNvSpPr/>
          <p:nvPr/>
        </p:nvSpPr>
        <p:spPr>
          <a:xfrm>
            <a:off x="251520" y="703556"/>
            <a:ext cx="64447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actic Sans " panose="00000500000000000000" pitchFamily="2" charset="-52"/>
                <a:cs typeface="Arial" panose="020B0604020202020204" pitchFamily="34" charset="0"/>
              </a:rPr>
              <a:t>PANGO CARS </a:t>
            </a:r>
            <a:r>
              <a:rPr lang="ru-RU" sz="1200" dirty="0">
                <a:latin typeface="Tactic Sans " panose="00000500000000000000" pitchFamily="2" charset="-52"/>
                <a:cs typeface="Arial" panose="020B0604020202020204" pitchFamily="34" charset="0"/>
              </a:rPr>
              <a:t>- новый бренд про автомобили с пробегом</a:t>
            </a:r>
          </a:p>
        </p:txBody>
      </p:sp>
      <p:sp>
        <p:nvSpPr>
          <p:cNvPr id="51" name="矩形 54">
            <a:extLst>
              <a:ext uri="{FF2B5EF4-FFF2-40B4-BE49-F238E27FC236}">
                <a16:creationId xmlns="" xmlns:a16="http://schemas.microsoft.com/office/drawing/2014/main" id="{C6DF53D8-BC4B-460A-9658-BC7F5B49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106"/>
            <a:ext cx="5143504" cy="5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ru-RU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ОБЩАЯ ИНФОРМАЦИЯ О КОМПАНИИ</a:t>
            </a:r>
            <a:endParaRPr kumimoji="1" lang="en-US" altLang="zh-CN" sz="1600" dirty="0">
              <a:solidFill>
                <a:schemeClr val="bg1"/>
              </a:solidFill>
              <a:latin typeface="Tactic Sans Bold" panose="00000800000000000000" pitchFamily="2" charset="-52"/>
              <a:ea typeface="宋体"/>
              <a:cs typeface="Microsoft YaHei"/>
              <a:sym typeface="Arial"/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="" xmlns:a16="http://schemas.microsoft.com/office/drawing/2014/main" id="{905E18A5-73C9-462E-8F3E-F916A62808CD}"/>
              </a:ext>
            </a:extLst>
          </p:cNvPr>
          <p:cNvCxnSpPr>
            <a:cxnSpLocks/>
          </p:cNvCxnSpPr>
          <p:nvPr/>
        </p:nvCxnSpPr>
        <p:spPr>
          <a:xfrm>
            <a:off x="0" y="1107463"/>
            <a:ext cx="9144000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0160526"/>
              </p:ext>
            </p:extLst>
          </p:nvPr>
        </p:nvGraphicFramePr>
        <p:xfrm>
          <a:off x="179512" y="1988840"/>
          <a:ext cx="8640960" cy="1224136"/>
        </p:xfrm>
        <a:graphic>
          <a:graphicData uri="http://schemas.openxmlformats.org/drawingml/2006/table">
            <a:tbl>
              <a:tblPr/>
              <a:tblGrid>
                <a:gridCol w="2137011"/>
                <a:gridCol w="6503949"/>
              </a:tblGrid>
              <a:tr h="3991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Company /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Компания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91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City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/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Город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57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Date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/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Дата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375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4">
            <a:extLst>
              <a:ext uri="{FF2B5EF4-FFF2-40B4-BE49-F238E27FC236}">
                <a16:creationId xmlns="" xmlns:a16="http://schemas.microsoft.com/office/drawing/2014/main" id="{C6DF53D8-BC4B-460A-9658-BC7F5B49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106"/>
            <a:ext cx="65527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ru-RU" altLang="zh-CN" sz="1600" dirty="0" smtClean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Фото</a:t>
            </a:r>
            <a:r>
              <a:rPr kumimoji="1" lang="en-US" altLang="zh-CN" sz="1600" dirty="0" smtClean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 </a:t>
            </a:r>
            <a:r>
              <a:rPr kumimoji="1" lang="ru-RU" altLang="zh-CN" sz="1600" dirty="0" smtClean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парковки для автомобилей с пробегом</a:t>
            </a:r>
            <a:endParaRPr kumimoji="1" lang="en-US" altLang="zh-CN" sz="1600" dirty="0">
              <a:solidFill>
                <a:schemeClr val="bg1"/>
              </a:solidFill>
              <a:latin typeface="Tactic Sans Bold" panose="00000800000000000000" pitchFamily="2" charset="-52"/>
              <a:ea typeface="宋体"/>
              <a:cs typeface="Microsoft YaHei"/>
              <a:sym typeface="Arial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484" y="987574"/>
            <a:ext cx="8892480" cy="3809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 rot="19486034">
            <a:off x="1423606" y="2275530"/>
            <a:ext cx="5936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kern="0" spc="1360" dirty="0" smtClean="0">
                <a:solidFill>
                  <a:srgbClr val="FF0000"/>
                </a:solidFill>
              </a:rPr>
              <a:t>ПРИМЕР</a:t>
            </a:r>
            <a:endParaRPr lang="ru-RU" sz="4800" b="1" kern="0" spc="136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68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4">
            <a:extLst>
              <a:ext uri="{FF2B5EF4-FFF2-40B4-BE49-F238E27FC236}">
                <a16:creationId xmlns="" xmlns:a16="http://schemas.microsoft.com/office/drawing/2014/main" id="{C6DF53D8-BC4B-460A-9658-BC7F5B49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106"/>
            <a:ext cx="5143504" cy="5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ru-RU" altLang="zh-CN" sz="1600" dirty="0" smtClean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Планировка парковок, стоянки</a:t>
            </a:r>
            <a:endParaRPr kumimoji="1" lang="en-US" altLang="zh-CN" sz="1600" dirty="0">
              <a:solidFill>
                <a:schemeClr val="bg1"/>
              </a:solidFill>
              <a:latin typeface="Tactic Sans Bold" panose="00000800000000000000" pitchFamily="2" charset="-52"/>
              <a:ea typeface="宋体"/>
              <a:cs typeface="Microsoft YaHei"/>
              <a:sym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0041" y="771549"/>
            <a:ext cx="6230040" cy="3922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19486034">
            <a:off x="1423606" y="2275530"/>
            <a:ext cx="5936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kern="0" spc="1360" dirty="0" smtClean="0">
                <a:solidFill>
                  <a:srgbClr val="FF0000"/>
                </a:solidFill>
              </a:rPr>
              <a:t>ПРИМЕР</a:t>
            </a:r>
            <a:endParaRPr lang="ru-RU" sz="4800" b="1" kern="0" spc="136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92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4">
            <a:extLst>
              <a:ext uri="{FF2B5EF4-FFF2-40B4-BE49-F238E27FC236}">
                <a16:creationId xmlns="" xmlns:a16="http://schemas.microsoft.com/office/drawing/2014/main" id="{C6DF53D8-BC4B-460A-9658-BC7F5B49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106"/>
            <a:ext cx="5143504" cy="5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ru-RU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СУЩЕСТВУЮЩИЙ ВИД (ФОТО)</a:t>
            </a:r>
            <a:endParaRPr kumimoji="1" lang="en-US" altLang="zh-CN" sz="1600" dirty="0">
              <a:solidFill>
                <a:schemeClr val="bg1"/>
              </a:solidFill>
              <a:latin typeface="Tactic Sans Bold" panose="00000800000000000000" pitchFamily="2" charset="-52"/>
              <a:ea typeface="宋体"/>
              <a:cs typeface="Microsoft YaHei"/>
              <a:sym typeface="Arial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694113" y="2967087"/>
            <a:ext cx="4090551" cy="19809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Tactic Sans"/>
                <a:ea typeface="Modern H Medium" panose="020B0603000000020004" pitchFamily="34" charset="-128"/>
              </a:rPr>
              <a:t>Фото участка по фасаду справа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88958" y="807907"/>
            <a:ext cx="4095311" cy="201622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Tactic Sans"/>
                <a:ea typeface="Modern H Medium" panose="020B0603000000020004" pitchFamily="34" charset="-128"/>
              </a:rPr>
              <a:t>Фото главной дороги </a:t>
            </a:r>
            <a:r>
              <a:rPr lang="ru-RU" dirty="0" smtClean="0">
                <a:latin typeface="Tactic Sans"/>
                <a:ea typeface="Modern H Medium" panose="020B0603000000020004" pitchFamily="34" charset="-128"/>
              </a:rPr>
              <a:t>справа</a:t>
            </a:r>
            <a:endParaRPr lang="ru-RU" dirty="0">
              <a:latin typeface="Tactic Sans"/>
              <a:ea typeface="Modern H Medium" panose="020B0603000000020004" pitchFamily="3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5443" y="2967794"/>
            <a:ext cx="4090551" cy="19809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Tactic Sans"/>
                <a:ea typeface="Modern H Medium" panose="020B0603000000020004" pitchFamily="34" charset="-128"/>
              </a:rPr>
              <a:t>Фото участка по фасаду слева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40684" y="807554"/>
            <a:ext cx="4095311" cy="201622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Tactic Sans"/>
                <a:ea typeface="Modern H Medium" panose="020B0603000000020004" pitchFamily="34" charset="-128"/>
              </a:rPr>
              <a:t>Фото </a:t>
            </a:r>
            <a:r>
              <a:rPr lang="ru-RU" dirty="0" smtClean="0">
                <a:latin typeface="Tactic Sans"/>
                <a:ea typeface="Modern H Medium" panose="020B0603000000020004" pitchFamily="34" charset="-128"/>
              </a:rPr>
              <a:t>главной дороги слева</a:t>
            </a:r>
            <a:endParaRPr lang="ru-RU" dirty="0">
              <a:latin typeface="Tactic Sans"/>
              <a:ea typeface="Modern H Medium" panose="020B06030000000200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468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4">
            <a:extLst>
              <a:ext uri="{FF2B5EF4-FFF2-40B4-BE49-F238E27FC236}">
                <a16:creationId xmlns="" xmlns:a16="http://schemas.microsoft.com/office/drawing/2014/main" id="{C6DF53D8-BC4B-460A-9658-BC7F5B49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106"/>
            <a:ext cx="5143504" cy="5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ru-RU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СУЩЕСТВУЮЩИЙ ВИД (ФОТО)</a:t>
            </a:r>
            <a:endParaRPr kumimoji="1" lang="en-US" altLang="zh-CN" sz="1600" dirty="0">
              <a:solidFill>
                <a:schemeClr val="bg1"/>
              </a:solidFill>
              <a:latin typeface="Tactic Sans Bold" panose="00000800000000000000" pitchFamily="2" charset="-52"/>
              <a:ea typeface="宋体"/>
              <a:cs typeface="Microsoft YaHei"/>
              <a:sym typeface="Arial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694113" y="2967087"/>
            <a:ext cx="4090551" cy="19809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Tactic Sans"/>
                <a:ea typeface="Modern H Medium" panose="020B0603000000020004" pitchFamily="34" charset="-128"/>
              </a:rPr>
              <a:t>Дополнительное фото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88958" y="807907"/>
            <a:ext cx="4095311" cy="201622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Tactic Sans"/>
                <a:ea typeface="Modern H Medium" panose="020B0603000000020004" pitchFamily="34" charset="-128"/>
              </a:rPr>
              <a:t>Фото фасада здания </a:t>
            </a:r>
            <a:r>
              <a:rPr lang="ru-RU" dirty="0" smtClean="0">
                <a:latin typeface="Tactic Sans"/>
                <a:ea typeface="Modern H Medium" panose="020B0603000000020004" pitchFamily="34" charset="-128"/>
              </a:rPr>
              <a:t>справа</a:t>
            </a:r>
            <a:endParaRPr lang="ru-RU" dirty="0">
              <a:latin typeface="Tactic Sans"/>
              <a:ea typeface="Modern H Medium" panose="020B0603000000020004" pitchFamily="3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5443" y="2967794"/>
            <a:ext cx="4090551" cy="19809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Tactic Sans"/>
                <a:ea typeface="Modern H Medium" panose="020B0603000000020004" pitchFamily="34" charset="-128"/>
              </a:rPr>
              <a:t>Фото фасада </a:t>
            </a:r>
            <a:r>
              <a:rPr lang="ru-RU" dirty="0" smtClean="0">
                <a:latin typeface="Tactic Sans"/>
                <a:ea typeface="Modern H Medium" panose="020B0603000000020004" pitchFamily="34" charset="-128"/>
              </a:rPr>
              <a:t>здания</a:t>
            </a:r>
            <a:endParaRPr lang="ru-RU" dirty="0">
              <a:latin typeface="Tactic Sans"/>
              <a:ea typeface="Modern H Medium" panose="020B0603000000020004" pitchFamily="34" charset="-128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40684" y="807554"/>
            <a:ext cx="4095311" cy="201622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Tactic Sans"/>
                <a:ea typeface="Modern H Medium" panose="020B0603000000020004" pitchFamily="34" charset="-128"/>
              </a:rPr>
              <a:t>Фото </a:t>
            </a:r>
            <a:r>
              <a:rPr lang="ru-RU" dirty="0" smtClean="0">
                <a:latin typeface="Tactic Sans"/>
                <a:ea typeface="Modern H Medium" panose="020B0603000000020004" pitchFamily="34" charset="-128"/>
              </a:rPr>
              <a:t>фасада здания слева</a:t>
            </a:r>
            <a:endParaRPr lang="ru-RU" dirty="0">
              <a:latin typeface="Tactic Sans"/>
              <a:ea typeface="Modern H Medium" panose="020B06030000000200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414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4">
            <a:extLst>
              <a:ext uri="{FF2B5EF4-FFF2-40B4-BE49-F238E27FC236}">
                <a16:creationId xmlns="" xmlns:a16="http://schemas.microsoft.com/office/drawing/2014/main" id="{C6DF53D8-BC4B-460A-9658-BC7F5B49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106"/>
            <a:ext cx="5143504" cy="5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ru-RU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СУЩЕСТВУЮЩИЙ ВИД (ФОТО)</a:t>
            </a:r>
            <a:endParaRPr kumimoji="1" lang="en-US" altLang="zh-CN" sz="1600" dirty="0">
              <a:solidFill>
                <a:schemeClr val="bg1"/>
              </a:solidFill>
              <a:latin typeface="Tactic Sans Bold" panose="00000800000000000000" pitchFamily="2" charset="-52"/>
              <a:ea typeface="宋体"/>
              <a:cs typeface="Microsoft YaHei"/>
              <a:sym typeface="Arial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694113" y="2967087"/>
            <a:ext cx="4090551" cy="19809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Tactic Sans"/>
                <a:ea typeface="Modern H Medium" panose="020B0603000000020004" pitchFamily="34" charset="-128"/>
              </a:rPr>
              <a:t>Дополнительное фото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88958" y="807907"/>
            <a:ext cx="4095311" cy="201622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Tactic Sans"/>
                <a:ea typeface="Modern H Medium" panose="020B0603000000020004" pitchFamily="34" charset="-128"/>
              </a:rPr>
              <a:t>Фото </a:t>
            </a:r>
            <a:r>
              <a:rPr lang="ru-RU" dirty="0" smtClean="0">
                <a:latin typeface="Tactic Sans"/>
                <a:ea typeface="Modern H Medium" panose="020B0603000000020004" pitchFamily="34" charset="-128"/>
              </a:rPr>
              <a:t>для автомобилей тест-драйва</a:t>
            </a:r>
            <a:endParaRPr lang="ru-RU" dirty="0">
              <a:latin typeface="Tactic Sans"/>
              <a:ea typeface="Modern H Medium" panose="020B0603000000020004" pitchFamily="3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5443" y="2967794"/>
            <a:ext cx="4090551" cy="19809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Tactic Sans"/>
                <a:ea typeface="Modern H Medium" panose="020B0603000000020004" pitchFamily="34" charset="-128"/>
              </a:rPr>
              <a:t>Фото </a:t>
            </a:r>
            <a:r>
              <a:rPr lang="ru-RU" dirty="0" smtClean="0">
                <a:latin typeface="Tactic Sans"/>
                <a:ea typeface="Modern H Medium" panose="020B0603000000020004" pitchFamily="34" charset="-128"/>
              </a:rPr>
              <a:t>стоянки автомобилей</a:t>
            </a:r>
            <a:endParaRPr lang="ru-RU" dirty="0">
              <a:latin typeface="Tactic Sans"/>
              <a:ea typeface="Modern H Medium" panose="020B0603000000020004" pitchFamily="34" charset="-128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40684" y="807554"/>
            <a:ext cx="4095311" cy="201622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Tactic Sans"/>
                <a:ea typeface="Modern H Medium" panose="020B0603000000020004" pitchFamily="34" charset="-128"/>
              </a:rPr>
              <a:t>Фото </a:t>
            </a:r>
            <a:r>
              <a:rPr lang="ru-RU" dirty="0" smtClean="0">
                <a:latin typeface="Tactic Sans"/>
                <a:ea typeface="Modern H Medium" panose="020B0603000000020004" pitchFamily="34" charset="-128"/>
              </a:rPr>
              <a:t>парковки для клиентов</a:t>
            </a:r>
            <a:endParaRPr lang="ru-RU" dirty="0">
              <a:latin typeface="Tactic Sans"/>
              <a:ea typeface="Modern H Medium" panose="020B06030000000200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414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4">
            <a:extLst>
              <a:ext uri="{FF2B5EF4-FFF2-40B4-BE49-F238E27FC236}">
                <a16:creationId xmlns="" xmlns:a16="http://schemas.microsoft.com/office/drawing/2014/main" id="{C6DF53D8-BC4B-460A-9658-BC7F5B49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106"/>
            <a:ext cx="5143504" cy="5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ru-RU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СУЩЕСТВУЮЩИЙ ВИД (ФОТО)</a:t>
            </a:r>
            <a:endParaRPr kumimoji="1" lang="en-US" altLang="zh-CN" sz="1600" dirty="0">
              <a:solidFill>
                <a:schemeClr val="bg1"/>
              </a:solidFill>
              <a:latin typeface="Tactic Sans Bold" panose="00000800000000000000" pitchFamily="2" charset="-52"/>
              <a:ea typeface="宋体"/>
              <a:cs typeface="Microsoft YaHei"/>
              <a:sym typeface="Arial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694113" y="2967087"/>
            <a:ext cx="4090551" cy="19809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Tactic Sans"/>
                <a:ea typeface="Modern H Medium" panose="020B0603000000020004" pitchFamily="34" charset="-128"/>
              </a:rPr>
              <a:t>Дополнительное фото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88958" y="807907"/>
            <a:ext cx="4095311" cy="201622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Tactic Sans"/>
                <a:ea typeface="Modern H Medium" panose="020B0603000000020004" pitchFamily="34" charset="-128"/>
              </a:rPr>
              <a:t>Фото </a:t>
            </a:r>
            <a:r>
              <a:rPr lang="ru-RU" dirty="0" smtClean="0">
                <a:latin typeface="Tactic Sans"/>
                <a:ea typeface="Modern H Medium" panose="020B0603000000020004" pitchFamily="34" charset="-128"/>
              </a:rPr>
              <a:t>сервиса</a:t>
            </a:r>
            <a:endParaRPr lang="ru-RU" dirty="0">
              <a:latin typeface="Tactic Sans"/>
              <a:ea typeface="Modern H Medium" panose="020B0603000000020004" pitchFamily="3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5443" y="2967794"/>
            <a:ext cx="4090551" cy="19809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Tactic Sans"/>
                <a:ea typeface="Modern H Medium" panose="020B0603000000020004" pitchFamily="34" charset="-128"/>
              </a:rPr>
              <a:t>Фото участка </a:t>
            </a:r>
            <a:r>
              <a:rPr lang="ru-RU" dirty="0" smtClean="0">
                <a:latin typeface="Tactic Sans"/>
                <a:ea typeface="Modern H Medium" panose="020B0603000000020004" pitchFamily="34" charset="-128"/>
              </a:rPr>
              <a:t>подготовки автомобилей</a:t>
            </a:r>
            <a:endParaRPr lang="ru-RU" dirty="0">
              <a:latin typeface="Tactic Sans"/>
              <a:ea typeface="Modern H Medium" panose="020B0603000000020004" pitchFamily="34" charset="-128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40684" y="807554"/>
            <a:ext cx="4095311" cy="201622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Tactic Sans"/>
                <a:ea typeface="Modern H Medium" panose="020B0603000000020004" pitchFamily="34" charset="-128"/>
              </a:rPr>
              <a:t>Фото </a:t>
            </a:r>
            <a:r>
              <a:rPr lang="ru-RU" dirty="0" smtClean="0">
                <a:latin typeface="Tactic Sans"/>
                <a:ea typeface="Modern H Medium" panose="020B0603000000020004" pitchFamily="34" charset="-128"/>
              </a:rPr>
              <a:t>мойки для автомобилей</a:t>
            </a:r>
            <a:endParaRPr lang="ru-RU" dirty="0">
              <a:latin typeface="Tactic Sans"/>
              <a:ea typeface="Modern H Medium" panose="020B06030000000200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414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4">
            <a:extLst>
              <a:ext uri="{FF2B5EF4-FFF2-40B4-BE49-F238E27FC236}">
                <a16:creationId xmlns="" xmlns:a16="http://schemas.microsoft.com/office/drawing/2014/main" id="{C6DF53D8-BC4B-460A-9658-BC7F5B49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106"/>
            <a:ext cx="5143504" cy="5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ru-RU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ОБЩАЯ </a:t>
            </a:r>
            <a:r>
              <a:rPr kumimoji="1" lang="ru-RU" altLang="zh-CN" sz="1600" dirty="0" smtClean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ИНФОРМАЦИЯ</a:t>
            </a:r>
            <a:endParaRPr kumimoji="1" lang="en-US" altLang="zh-CN" sz="1600" dirty="0">
              <a:solidFill>
                <a:schemeClr val="bg1"/>
              </a:solidFill>
              <a:latin typeface="Tactic Sans Bold" panose="00000800000000000000" pitchFamily="2" charset="-52"/>
              <a:ea typeface="宋体"/>
              <a:cs typeface="Microsoft YaHei"/>
              <a:sym typeface="Arial"/>
            </a:endParaRPr>
          </a:p>
        </p:txBody>
      </p:sp>
      <p:sp>
        <p:nvSpPr>
          <p:cNvPr id="3" name="矩形 16"/>
          <p:cNvSpPr/>
          <p:nvPr/>
        </p:nvSpPr>
        <p:spPr>
          <a:xfrm>
            <a:off x="251520" y="703556"/>
            <a:ext cx="864096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actic Sans " panose="00000500000000000000" pitchFamily="2" charset="-52"/>
                <a:cs typeface="Arial" panose="020B0604020202020204" pitchFamily="34" charset="0"/>
              </a:rPr>
              <a:t>Рекомендуется добавить дополнительную информацию о компании: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latin typeface="Tactic Sans " panose="00000500000000000000" pitchFamily="2" charset="-52"/>
                <a:cs typeface="Arial" panose="020B0604020202020204" pitchFamily="34" charset="0"/>
              </a:rPr>
              <a:t>История;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latin typeface="Tactic Sans " panose="00000500000000000000" pitchFamily="2" charset="-52"/>
                <a:cs typeface="Arial" panose="020B0604020202020204" pitchFamily="34" charset="0"/>
              </a:rPr>
              <a:t>Персонал;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latin typeface="Tactic Sans " panose="00000500000000000000" pitchFamily="2" charset="-52"/>
                <a:cs typeface="Arial" panose="020B0604020202020204" pitchFamily="34" charset="0"/>
              </a:rPr>
              <a:t>Любые количественные / качественные показатели;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latin typeface="Tactic Sans " panose="00000500000000000000" pitchFamily="2" charset="-52"/>
                <a:cs typeface="Arial" panose="020B0604020202020204" pitchFamily="34" charset="0"/>
              </a:rPr>
              <a:t>Клиентская база;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latin typeface="Tactic Sans " panose="00000500000000000000" pitchFamily="2" charset="-52"/>
                <a:cs typeface="Arial" panose="020B0604020202020204" pitchFamily="34" charset="0"/>
              </a:rPr>
              <a:t>Любая другая информация, которая на Ваш взгляд может более подробно познакомить с Вашей компанией.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latin typeface="Tactic Sans " panose="00000500000000000000" pitchFamily="2" charset="-52"/>
                <a:cs typeface="Arial" panose="020B0604020202020204" pitchFamily="34" charset="0"/>
              </a:rPr>
              <a:t>Если объем Анкеты превышает 6 Мб, то необходимо сохранить Анкету кандидата в облаке и прислать письмо с ссылкой, приоритет Яндекс диск.</a:t>
            </a:r>
          </a:p>
          <a:p>
            <a:pPr marL="228600" indent="-228600">
              <a:buAutoNum type="arabicPeriod"/>
            </a:pPr>
            <a:endParaRPr lang="ru-RU" sz="1600" b="1" dirty="0" smtClean="0">
              <a:latin typeface="Tactic Sans " panose="00000500000000000000" pitchFamily="2" charset="-52"/>
              <a:cs typeface="Arial" panose="020B0604020202020204" pitchFamily="34" charset="0"/>
            </a:endParaRPr>
          </a:p>
          <a:p>
            <a:pPr marL="228600" indent="-228600">
              <a:buAutoNum type="arabicPeriod"/>
            </a:pPr>
            <a:endParaRPr lang="ru-RU" sz="1200" dirty="0">
              <a:latin typeface="Tactic Sans " panose="00000500000000000000" pitchFamily="2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68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4">
            <a:extLst>
              <a:ext uri="{FF2B5EF4-FFF2-40B4-BE49-F238E27FC236}">
                <a16:creationId xmlns="" xmlns:a16="http://schemas.microsoft.com/office/drawing/2014/main" id="{C6DF53D8-BC4B-460A-9658-BC7F5B49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106"/>
            <a:ext cx="5143504" cy="5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ru-RU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Контактная информация </a:t>
            </a:r>
            <a:r>
              <a:rPr kumimoji="1" lang="en-US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PANGO CARS</a:t>
            </a:r>
          </a:p>
        </p:txBody>
      </p:sp>
      <p:sp>
        <p:nvSpPr>
          <p:cNvPr id="3" name="矩形 16"/>
          <p:cNvSpPr/>
          <p:nvPr/>
        </p:nvSpPr>
        <p:spPr>
          <a:xfrm>
            <a:off x="251520" y="879562"/>
            <a:ext cx="864096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actic Sans " panose="00000500000000000000" pitchFamily="2" charset="-52"/>
                <a:cs typeface="Arial" panose="020B0604020202020204" pitchFamily="34" charset="0"/>
              </a:rPr>
              <a:t>Если у вас </a:t>
            </a:r>
            <a:r>
              <a:rPr lang="ru-RU" sz="1600" b="1" dirty="0" smtClean="0">
                <a:latin typeface="Tactic Sans " panose="00000500000000000000" pitchFamily="2" charset="-52"/>
                <a:cs typeface="Arial" panose="020B0604020202020204" pitchFamily="34" charset="0"/>
              </a:rPr>
              <a:t>появились </a:t>
            </a:r>
            <a:r>
              <a:rPr lang="ru-RU" sz="1600" b="1" dirty="0">
                <a:latin typeface="Tactic Sans " panose="00000500000000000000" pitchFamily="2" charset="-52"/>
                <a:cs typeface="Arial" panose="020B0604020202020204" pitchFamily="34" charset="0"/>
              </a:rPr>
              <a:t>вопросы – пожалуйста, </a:t>
            </a:r>
            <a:r>
              <a:rPr lang="ru-RU" sz="1600" b="1" dirty="0" smtClean="0">
                <a:latin typeface="Tactic Sans " panose="00000500000000000000" pitchFamily="2" charset="-52"/>
                <a:cs typeface="Arial" panose="020B0604020202020204" pitchFamily="34" charset="0"/>
              </a:rPr>
              <a:t>обращайтесь, контактный </a:t>
            </a:r>
            <a:endParaRPr lang="ru-RU" sz="1600" b="1" dirty="0">
              <a:latin typeface="Tactic Sans " panose="00000500000000000000" pitchFamily="2" charset="-52"/>
              <a:cs typeface="Arial" panose="020B0604020202020204" pitchFamily="34" charset="0"/>
            </a:endParaRPr>
          </a:p>
          <a:p>
            <a:r>
              <a:rPr lang="en-US" sz="1600" b="1" dirty="0" smtClean="0">
                <a:latin typeface="Tactic Sans " panose="00000500000000000000" pitchFamily="2" charset="-52"/>
                <a:cs typeface="Arial" panose="020B0604020202020204" pitchFamily="34" charset="0"/>
              </a:rPr>
              <a:t>e-mail</a:t>
            </a:r>
            <a:r>
              <a:rPr lang="ru-RU" sz="1600" b="1" dirty="0" smtClean="0">
                <a:latin typeface="Tactic Sans " panose="00000500000000000000" pitchFamily="2" charset="-52"/>
                <a:cs typeface="Arial" panose="020B0604020202020204" pitchFamily="34" charset="0"/>
              </a:rPr>
              <a:t> отдела развития дилерской сети </a:t>
            </a:r>
            <a:r>
              <a:rPr lang="en-US" sz="1600" b="1" dirty="0">
                <a:latin typeface="Tactic Sans " panose="00000500000000000000" pitchFamily="2" charset="-52"/>
                <a:cs typeface="Arial" panose="020B0604020202020204" pitchFamily="34" charset="0"/>
              </a:rPr>
              <a:t>PANGO CARS</a:t>
            </a:r>
            <a:r>
              <a:rPr lang="ru-RU" sz="1600" b="1" dirty="0" smtClean="0">
                <a:latin typeface="Tactic Sans " panose="00000500000000000000" pitchFamily="2" charset="-52"/>
                <a:cs typeface="Arial" panose="020B0604020202020204" pitchFamily="34" charset="0"/>
              </a:rPr>
              <a:t> </a:t>
            </a:r>
            <a:endParaRPr lang="en-US" sz="1600" b="1" dirty="0" smtClean="0">
              <a:latin typeface="Tactic Sans " panose="00000500000000000000" pitchFamily="2" charset="-52"/>
              <a:cs typeface="Arial" panose="020B0604020202020204" pitchFamily="34" charset="0"/>
            </a:endParaRPr>
          </a:p>
          <a:p>
            <a:endParaRPr lang="ru-RU" sz="1600" b="1" dirty="0" smtClean="0">
              <a:latin typeface="Tactic Sans " panose="00000500000000000000" pitchFamily="2" charset="-52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Tactic Sans " panose="00000500000000000000" pitchFamily="2" charset="-52"/>
                <a:cs typeface="Arial" panose="020B0604020202020204" pitchFamily="34" charset="0"/>
              </a:rPr>
              <a:t>dnd@pangocars.ru</a:t>
            </a:r>
            <a:endParaRPr lang="ru-RU" sz="1600" b="1" dirty="0" smtClean="0">
              <a:latin typeface="Tactic Sans " panose="00000500000000000000" pitchFamily="2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68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="" xmlns:a16="http://schemas.microsoft.com/office/drawing/2014/main" id="{EC642EF0-4280-45C6-9E0F-E19F93B06125}"/>
              </a:ext>
            </a:extLst>
          </p:cNvPr>
          <p:cNvSpPr txBox="1">
            <a:spLocks/>
          </p:cNvSpPr>
          <p:nvPr/>
        </p:nvSpPr>
        <p:spPr>
          <a:xfrm>
            <a:off x="2051720" y="3291830"/>
            <a:ext cx="6984776" cy="2011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altLang="zh-CN" sz="2800" dirty="0">
                <a:solidFill>
                  <a:schemeClr val="bg1"/>
                </a:solidFill>
                <a:latin typeface="Tactic Sans Bold" panose="00000800000000000000" pitchFamily="2" charset="-52"/>
                <a:ea typeface="宋体"/>
                <a:cs typeface="Arial" panose="020B0604020202020204" pitchFamily="34" charset="0"/>
                <a:sym typeface="Arial"/>
              </a:rPr>
              <a:t>СПАСИБО</a:t>
            </a:r>
            <a:r>
              <a:rPr lang="ru-RU" altLang="zh-CN" sz="3200" dirty="0">
                <a:solidFill>
                  <a:schemeClr val="bg1"/>
                </a:solidFill>
                <a:latin typeface="Tactic Sans Bold" panose="00000800000000000000" pitchFamily="2" charset="-52"/>
                <a:ea typeface="宋体"/>
                <a:cs typeface="Arial" panose="020B0604020202020204" pitchFamily="34" charset="0"/>
                <a:sym typeface="Arial"/>
              </a:rPr>
              <a:t>!</a:t>
            </a:r>
            <a:endParaRPr lang="zh-CN" altLang="en-US" sz="3200" dirty="0">
              <a:solidFill>
                <a:schemeClr val="bg1"/>
              </a:solidFill>
              <a:latin typeface="Tactic Sans Bold" panose="00000800000000000000" pitchFamily="2" charset="-52"/>
              <a:ea typeface="宋体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350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4">
            <a:extLst>
              <a:ext uri="{FF2B5EF4-FFF2-40B4-BE49-F238E27FC236}">
                <a16:creationId xmlns="" xmlns:a16="http://schemas.microsoft.com/office/drawing/2014/main" id="{C6DF53D8-BC4B-460A-9658-BC7F5B49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106"/>
            <a:ext cx="5143504" cy="5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ru-RU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ОБЩАЯ ИНФОРМАЦИЯ О КОМПАНИИ</a:t>
            </a:r>
            <a:endParaRPr kumimoji="1" lang="en-US" altLang="zh-CN" sz="1600" dirty="0">
              <a:solidFill>
                <a:schemeClr val="bg1"/>
              </a:solidFill>
              <a:latin typeface="Tactic Sans Bold" panose="00000800000000000000" pitchFamily="2" charset="-52"/>
              <a:ea typeface="宋体"/>
              <a:cs typeface="Microsoft YaHei"/>
              <a:sym typeface="Arial"/>
            </a:endParaRPr>
          </a:p>
        </p:txBody>
      </p:sp>
      <p:graphicFrame>
        <p:nvGraphicFramePr>
          <p:cNvPr id="7" name="Group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498795"/>
              </p:ext>
            </p:extLst>
          </p:nvPr>
        </p:nvGraphicFramePr>
        <p:xfrm>
          <a:off x="250454" y="735549"/>
          <a:ext cx="8568952" cy="1934538"/>
        </p:xfrm>
        <a:graphic>
          <a:graphicData uri="http://schemas.openxmlformats.org/drawingml/2006/table">
            <a:tbl>
              <a:tblPr/>
              <a:tblGrid>
                <a:gridCol w="2141271"/>
                <a:gridCol w="3989644"/>
                <a:gridCol w="664919"/>
                <a:gridCol w="1773118"/>
              </a:tblGrid>
              <a:tr h="202387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Contact information </a:t>
                      </a: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/</a:t>
                      </a:r>
                      <a:r>
                        <a:rPr kumimoji="0" 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Контактная информация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95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Legal Entity Name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/</a:t>
                      </a: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Наименование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23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Address</a:t>
                      </a: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/</a:t>
                      </a: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Адрес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ИНН: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95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Кадастровый номер участка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2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Contacts</a:t>
                      </a: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/</a:t>
                      </a: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Контакты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Phone number /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Телефон</a:t>
                      </a: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: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Address for correspondence /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Почтовый адрес</a:t>
                      </a: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: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E-mail: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Website /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веб-сайт</a:t>
                      </a: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: 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Group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615061"/>
              </p:ext>
            </p:extLst>
          </p:nvPr>
        </p:nvGraphicFramePr>
        <p:xfrm>
          <a:off x="247123" y="2715766"/>
          <a:ext cx="8568952" cy="2204026"/>
        </p:xfrm>
        <a:graphic>
          <a:graphicData uri="http://schemas.openxmlformats.org/drawingml/2006/table">
            <a:tbl>
              <a:tblPr/>
              <a:tblGrid>
                <a:gridCol w="2141271"/>
                <a:gridCol w="1775685"/>
                <a:gridCol w="1475031"/>
                <a:gridCol w="1696879"/>
                <a:gridCol w="1480086"/>
              </a:tblGrid>
              <a:tr h="107444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Project Management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/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Менеджеры проекта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95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Position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/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Должность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CEO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/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Гендиректор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Project Manager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/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Менеджер проекта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95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Name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/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ФИО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028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Contacts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/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Контакты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Phone: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Cell Phone: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E-mail: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Phone: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Cell Phone: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E-mail: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95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Birthday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/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День Рождения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Фото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Фото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95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Education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/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Образование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23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Experience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/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Опыт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994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4">
            <a:extLst>
              <a:ext uri="{FF2B5EF4-FFF2-40B4-BE49-F238E27FC236}">
                <a16:creationId xmlns="" xmlns:a16="http://schemas.microsoft.com/office/drawing/2014/main" id="{C6DF53D8-BC4B-460A-9658-BC7F5B49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106"/>
            <a:ext cx="5143504" cy="5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ru-RU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ОБЩАЯ ИНФОРМАЦИЯ О КОМПАНИИ</a:t>
            </a:r>
            <a:endParaRPr kumimoji="1" lang="en-US" altLang="zh-CN" sz="1600" dirty="0">
              <a:solidFill>
                <a:schemeClr val="bg1"/>
              </a:solidFill>
              <a:latin typeface="Tactic Sans Bold" panose="00000800000000000000" pitchFamily="2" charset="-52"/>
              <a:ea typeface="宋体"/>
              <a:cs typeface="Microsoft YaHei"/>
              <a:sym typeface="Arial"/>
            </a:endParaRPr>
          </a:p>
        </p:txBody>
      </p:sp>
      <p:graphicFrame>
        <p:nvGraphicFramePr>
          <p:cNvPr id="3" name="Group 2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023902"/>
              </p:ext>
            </p:extLst>
          </p:nvPr>
        </p:nvGraphicFramePr>
        <p:xfrm>
          <a:off x="267294" y="699542"/>
          <a:ext cx="8532948" cy="4176464"/>
        </p:xfrm>
        <a:graphic>
          <a:graphicData uri="http://schemas.openxmlformats.org/drawingml/2006/table">
            <a:tbl>
              <a:tblPr/>
              <a:tblGrid>
                <a:gridCol w="2438266"/>
                <a:gridCol w="2082349"/>
                <a:gridCol w="2082349"/>
                <a:gridCol w="1929984"/>
              </a:tblGrid>
              <a:tr h="236307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Shareholders /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Учредители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63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Name /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Имя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38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Birthday /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Дата рождения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34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E-mail</a:t>
                      </a: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 /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Контактный </a:t>
                      </a: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e-mail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34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Cell phone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/ Контактный мобильный телефон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34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Stake Capital amount 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Сумма уставного капитала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63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% of participation</a:t>
                      </a: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 / </a:t>
                      </a: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участия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762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Company profile 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Сфера деятельности 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357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Photo /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Фото</a:t>
                      </a: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фото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ctic Sans"/>
                          <a:ea typeface="Modern H Medium" pitchFamily="34" charset="-128"/>
                        </a:rPr>
                        <a:t>фото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ctic Sans"/>
                          <a:ea typeface="Modern H Medium" pitchFamily="34" charset="-128"/>
                        </a:rPr>
                        <a:t>фото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75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4">
            <a:extLst>
              <a:ext uri="{FF2B5EF4-FFF2-40B4-BE49-F238E27FC236}">
                <a16:creationId xmlns="" xmlns:a16="http://schemas.microsoft.com/office/drawing/2014/main" id="{C6DF53D8-BC4B-460A-9658-BC7F5B49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106"/>
            <a:ext cx="5143504" cy="5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ru-RU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ОБЩАЯ ИНФОРМАЦИЯ О КОМПАНИИ</a:t>
            </a:r>
            <a:endParaRPr kumimoji="1" lang="en-US" altLang="zh-CN" sz="1600" dirty="0">
              <a:solidFill>
                <a:schemeClr val="bg1"/>
              </a:solidFill>
              <a:latin typeface="Tactic Sans Bold" panose="00000800000000000000" pitchFamily="2" charset="-52"/>
              <a:ea typeface="宋体"/>
              <a:cs typeface="Microsoft YaHei"/>
              <a:sym typeface="Arial"/>
            </a:endParaRPr>
          </a:p>
        </p:txBody>
      </p:sp>
      <p:graphicFrame>
        <p:nvGraphicFramePr>
          <p:cNvPr id="3" name="Group 2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367055"/>
              </p:ext>
            </p:extLst>
          </p:nvPr>
        </p:nvGraphicFramePr>
        <p:xfrm>
          <a:off x="251520" y="663538"/>
          <a:ext cx="8496944" cy="4248473"/>
        </p:xfrm>
        <a:graphic>
          <a:graphicData uri="http://schemas.openxmlformats.org/drawingml/2006/table">
            <a:tbl>
              <a:tblPr/>
              <a:tblGrid>
                <a:gridCol w="2499101"/>
                <a:gridCol w="5997843"/>
              </a:tblGrid>
              <a:tr h="23448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City</a:t>
                      </a: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 / 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Город</a:t>
                      </a:r>
                      <a:endParaRPr kumimoji="0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560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Region / 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Область </a:t>
                      </a: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(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край</a:t>
                      </a: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)</a:t>
                      </a:r>
                      <a:endParaRPr kumimoji="0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City population / 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Численность населения города</a:t>
                      </a:r>
                      <a:endParaRPr kumimoji="0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9575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Region population /</a:t>
                      </a:r>
                      <a:endParaRPr kumimoji="0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Численность населения области </a:t>
                      </a: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(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края</a:t>
                      </a: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)</a:t>
                      </a:r>
                      <a:endParaRPr kumimoji="0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Distance from Moscow / 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Расстояние до Москвы</a:t>
                      </a:r>
                      <a:endParaRPr kumimoji="0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30111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Average monthly sales (AEB) / 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Среднемесячные продажи</a:t>
                      </a: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 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а/м в городе за последние 6 мес. (</a:t>
                      </a: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AEB)</a:t>
                      </a:r>
                      <a:endParaRPr kumimoji="0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9575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Main industries / </a:t>
                      </a:r>
                      <a:endParaRPr kumimoji="0" lang="en-US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Основные 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отрасли промышленности в регионе</a:t>
                      </a:r>
                      <a:endParaRPr kumimoji="0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03416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Region development prospect / </a:t>
                      </a:r>
                      <a:endParaRPr kumimoji="0" lang="en-US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Перспективы 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развития региона</a:t>
                      </a:r>
                      <a:endParaRPr kumimoji="0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75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4">
            <a:extLst>
              <a:ext uri="{FF2B5EF4-FFF2-40B4-BE49-F238E27FC236}">
                <a16:creationId xmlns="" xmlns:a16="http://schemas.microsoft.com/office/drawing/2014/main" id="{C6DF53D8-BC4B-460A-9658-BC7F5B49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106"/>
            <a:ext cx="69487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ru-RU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ОРГАНИЗАЦИОННАЯ СТРУКТУРА КОМПАНИИ</a:t>
            </a:r>
            <a:endParaRPr kumimoji="1" lang="en-US" altLang="zh-CN" sz="1600" dirty="0">
              <a:solidFill>
                <a:schemeClr val="bg1"/>
              </a:solidFill>
              <a:latin typeface="Tactic Sans Bold" panose="00000800000000000000" pitchFamily="2" charset="-52"/>
              <a:ea typeface="宋体"/>
              <a:cs typeface="Microsoft YaHei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4551970"/>
            <a:ext cx="864095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actic Sans"/>
              </a:rPr>
              <a:t>Если компания, подающая заявку на получение статуса официального дилера, является частью группы компаний или холдинга, необходимо предоставить организационную структуру холдинга на следующем слайде.</a:t>
            </a:r>
            <a:endParaRPr lang="ru-RU" sz="1000" dirty="0">
              <a:latin typeface="Tactic San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987574"/>
            <a:ext cx="6120036" cy="3059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 rot="19486034">
            <a:off x="1423606" y="2275530"/>
            <a:ext cx="5936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kern="0" spc="1360" dirty="0" smtClean="0">
                <a:solidFill>
                  <a:srgbClr val="FF0000"/>
                </a:solidFill>
              </a:rPr>
              <a:t>ПРИМЕР</a:t>
            </a:r>
            <a:endParaRPr lang="ru-RU" sz="4800" b="1" kern="0" spc="136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75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4">
            <a:extLst>
              <a:ext uri="{FF2B5EF4-FFF2-40B4-BE49-F238E27FC236}">
                <a16:creationId xmlns="" xmlns:a16="http://schemas.microsoft.com/office/drawing/2014/main" id="{C6DF53D8-BC4B-460A-9658-BC7F5B49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106"/>
            <a:ext cx="68767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ru-RU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ОРГАНИЗАЦИОННАЯ СТРУКТУРА ХОЛДИНГА</a:t>
            </a:r>
            <a:endParaRPr kumimoji="1" lang="en-US" altLang="zh-CN" sz="1600" dirty="0">
              <a:solidFill>
                <a:schemeClr val="bg1"/>
              </a:solidFill>
              <a:latin typeface="Tactic Sans Bold" panose="00000800000000000000" pitchFamily="2" charset="-52"/>
              <a:ea typeface="宋体"/>
              <a:cs typeface="Microsoft YaHei"/>
              <a:sym typeface="Arial"/>
            </a:endParaRPr>
          </a:p>
        </p:txBody>
      </p:sp>
      <p:pic>
        <p:nvPicPr>
          <p:cNvPr id="3" name="Picture 2" descr="http://corporate.amiro.ru/_mod_files/ce_images/vi-sshem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167594"/>
            <a:ext cx="6948772" cy="3126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9486034">
            <a:off x="1423606" y="2275530"/>
            <a:ext cx="5936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kern="0" spc="1360" dirty="0" smtClean="0">
                <a:solidFill>
                  <a:srgbClr val="FF0000"/>
                </a:solidFill>
              </a:rPr>
              <a:t>ПРИМЕР</a:t>
            </a:r>
            <a:endParaRPr lang="ru-RU" sz="4800" b="1" kern="0" spc="136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75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4">
            <a:extLst>
              <a:ext uri="{FF2B5EF4-FFF2-40B4-BE49-F238E27FC236}">
                <a16:creationId xmlns="" xmlns:a16="http://schemas.microsoft.com/office/drawing/2014/main" id="{C6DF53D8-BC4B-460A-9658-BC7F5B49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106"/>
            <a:ext cx="5143504" cy="5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ru-RU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ДАННЫЕ ПО СУЩЕСТВУЮЩЕМУ БИЗНЕСУ</a:t>
            </a:r>
            <a:endParaRPr kumimoji="1" lang="en-US" altLang="zh-CN" sz="1600" dirty="0">
              <a:solidFill>
                <a:schemeClr val="bg1"/>
              </a:solidFill>
              <a:latin typeface="Tactic Sans Bold" panose="00000800000000000000" pitchFamily="2" charset="-52"/>
              <a:ea typeface="宋体"/>
              <a:cs typeface="Microsoft YaHei"/>
              <a:sym typeface="Arial"/>
            </a:endParaRPr>
          </a:p>
        </p:txBody>
      </p:sp>
      <p:graphicFrame>
        <p:nvGraphicFramePr>
          <p:cNvPr id="3" name="Group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225262"/>
              </p:ext>
            </p:extLst>
          </p:nvPr>
        </p:nvGraphicFramePr>
        <p:xfrm>
          <a:off x="323529" y="663538"/>
          <a:ext cx="8460939" cy="4356484"/>
        </p:xfrm>
        <a:graphic>
          <a:graphicData uri="http://schemas.openxmlformats.org/drawingml/2006/table">
            <a:tbl>
              <a:tblPr/>
              <a:tblGrid>
                <a:gridCol w="2079383"/>
                <a:gridCol w="1525712"/>
                <a:gridCol w="1624356"/>
                <a:gridCol w="1615744"/>
                <a:gridCol w="1615744"/>
              </a:tblGrid>
              <a:tr h="413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Brands in portfolio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/ </a:t>
                      </a: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Бренды в портфолио кандидата</a:t>
                      </a:r>
                      <a:endParaRPr kumimoji="0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Brand Name 1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Brand Name 2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Brand Name 3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Brand Name 4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3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Start of Business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/ </a:t>
                      </a: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Начало    деятельности</a:t>
                      </a:r>
                      <a:endParaRPr kumimoji="0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ДД/ММ/ГГГГ</a:t>
                      </a:r>
                      <a:endParaRPr kumimoji="0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ДД/ММ/ГГГГ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ДД/ММ/ГГГГ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ДД/ММ/ГГГГ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3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Showroom and W.S</a:t>
                      </a:r>
                      <a:r>
                        <a:rPr kumimoji="0" lang="ru-RU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 </a:t>
                      </a: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Size / </a:t>
                      </a: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Площадь Шоу-рума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 </a:t>
                      </a: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/ сервиса</a:t>
                      </a:r>
                      <a:endParaRPr kumimoji="0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___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㎡/</a:t>
                      </a: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___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㎡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___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㎡/</a:t>
                      </a: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___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㎡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___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㎡/</a:t>
                      </a: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___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㎡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___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㎡/</a:t>
                      </a: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___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㎡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0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Type of Dealership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/ </a:t>
                      </a: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Тип дилерского центра</a:t>
                      </a:r>
                      <a:endParaRPr kumimoji="0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Mono / Multy </a:t>
                      </a: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Отдельностоящий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 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Мультибренд</a:t>
                      </a:r>
                      <a:endParaRPr kumimoji="0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Mono / Multy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Отдельностоящий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 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Мультибренд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.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Mono / Multy </a:t>
                      </a: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Отдельностоящий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 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Мультибренд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.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Mono / Multy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Отдельностоящий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 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Мультибренд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.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57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Sales 2020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/ </a:t>
                      </a: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Продажи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2020</a:t>
                      </a: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, шт.</a:t>
                      </a:r>
                      <a:endParaRPr kumimoji="0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1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Sales 2021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/ </a:t>
                      </a: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Продажи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2021</a:t>
                      </a: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, шт.</a:t>
                      </a:r>
                      <a:endParaRPr kumimoji="0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1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Sales 2022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/ </a:t>
                      </a: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Продажи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2022, </a:t>
                      </a: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 шт.</a:t>
                      </a:r>
                      <a:endParaRPr kumimoji="0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18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Employees q’ty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Кол-во сотрудников</a:t>
                      </a:r>
                      <a:endParaRPr kumimoji="0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18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Investment obligations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/ </a:t>
                      </a: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Наличие инвестиционных обязательств</a:t>
                      </a:r>
                      <a:endParaRPr kumimoji="0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(</a:t>
                      </a: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да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 / </a:t>
                      </a: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нет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)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(</a:t>
                      </a: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да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 / </a:t>
                      </a: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нет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)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(</a:t>
                      </a: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да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 / </a:t>
                      </a: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нет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)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(</a:t>
                      </a: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да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 / </a:t>
                      </a: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нет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)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92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Photo </a:t>
                      </a: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/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 </a:t>
                      </a: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Фото</a:t>
                      </a:r>
                      <a:endParaRPr kumimoji="0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75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4">
            <a:extLst>
              <a:ext uri="{FF2B5EF4-FFF2-40B4-BE49-F238E27FC236}">
                <a16:creationId xmlns="" xmlns:a16="http://schemas.microsoft.com/office/drawing/2014/main" id="{C6DF53D8-BC4B-460A-9658-BC7F5B49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106"/>
            <a:ext cx="69127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ru-RU" altLang="zh-CN" sz="1600" dirty="0" smtClean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БИЗНЕС-ПЛАН, </a:t>
            </a:r>
            <a:r>
              <a:rPr kumimoji="1" lang="ru-RU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ПРОДАЖИ </a:t>
            </a:r>
            <a:r>
              <a:rPr kumimoji="1" lang="ru-RU" altLang="zh-CN" sz="1600" dirty="0" smtClean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АВТОМОБИЛЕЙ</a:t>
            </a:r>
            <a:endParaRPr kumimoji="1" lang="en-US" altLang="zh-CN" sz="1600" dirty="0">
              <a:solidFill>
                <a:schemeClr val="bg1"/>
              </a:solidFill>
              <a:latin typeface="Tactic Sans Bold" panose="00000800000000000000" pitchFamily="2" charset="-52"/>
              <a:ea typeface="宋体"/>
              <a:cs typeface="Microsoft YaHei"/>
              <a:sym typeface="Arial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400717"/>
              </p:ext>
            </p:extLst>
          </p:nvPr>
        </p:nvGraphicFramePr>
        <p:xfrm>
          <a:off x="323528" y="664859"/>
          <a:ext cx="8640961" cy="18012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2505"/>
                <a:gridCol w="891791"/>
                <a:gridCol w="1224136"/>
                <a:gridCol w="1049260"/>
                <a:gridCol w="1507024"/>
                <a:gridCol w="961822"/>
                <a:gridCol w="1234423"/>
              </a:tblGrid>
              <a:tr h="271131"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  <a:cs typeface="+mn-cs"/>
                        </a:rPr>
                        <a:t>Прогноз продаж автомобилей с пробегом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</a:tr>
              <a:tr h="267608">
                <a:tc>
                  <a:txBody>
                    <a:bodyPr/>
                    <a:lstStyle/>
                    <a:p>
                      <a:pPr algn="l"/>
                      <a:r>
                        <a:rPr kumimoji="0" lang="en-US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  <a:cs typeface="+mn-cs"/>
                        </a:rPr>
                        <a:t>Period / </a:t>
                      </a: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  <a:cs typeface="+mn-cs"/>
                        </a:rPr>
                        <a:t>Период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 " panose="020B0604020202020204" charset="-52"/>
                        <a:ea typeface="Modern H Medium" pitchFamily="34" charset="-128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2023</a:t>
                      </a:r>
                      <a:endParaRPr lang="ru-RU" sz="1600" b="1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202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4</a:t>
                      </a:r>
                      <a:endParaRPr lang="ru-RU" sz="900" b="1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202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5</a:t>
                      </a:r>
                      <a:endParaRPr lang="ru-RU" sz="900" b="1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15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  <a:cs typeface="+mn-cs"/>
                        </a:rPr>
                        <a:t>Total / </a:t>
                      </a: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  <a:cs typeface="+mn-cs"/>
                        </a:rPr>
                        <a:t>Всего</a:t>
                      </a: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actic Sans " panose="020B0604020202020204" charset="-52"/>
                        </a:rPr>
                        <a:t>шт.</a:t>
                      </a:r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actic Sans " panose="020B0604020202020204" charset="-52"/>
                        </a:rPr>
                        <a:t>ср. ст-ть 1-го ам</a:t>
                      </a:r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actic Sans " panose="020B0604020202020204" charset="-52"/>
                        </a:rPr>
                        <a:t>шт.</a:t>
                      </a:r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actic Sans " panose="020B0604020202020204" charset="-52"/>
                        </a:rPr>
                        <a:t>ср. ст-ть 1-го ам</a:t>
                      </a:r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actic Sans " panose="020B0604020202020204" charset="-52"/>
                        </a:rPr>
                        <a:t>шт.</a:t>
                      </a:r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actic Sans " panose="020B0604020202020204" charset="-52"/>
                        </a:rPr>
                        <a:t>ср. ст-ть 1-го ам</a:t>
                      </a:r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</a:tr>
              <a:tr h="315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Премиум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 " panose="020B060402020202020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actic Sans " panose="020B0604020202020204" charset="-52"/>
                        </a:rPr>
                        <a:t>шт.</a:t>
                      </a:r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actic Sans " panose="020B0604020202020204" charset="-52"/>
                        </a:rPr>
                        <a:t>ср. ст-ть 1-го ам</a:t>
                      </a:r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actic Sans " panose="020B0604020202020204" charset="-52"/>
                        </a:rPr>
                        <a:t>шт.</a:t>
                      </a:r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actic Sans " panose="020B0604020202020204" charset="-52"/>
                        </a:rPr>
                        <a:t>ср. ст-ть 1-го ам</a:t>
                      </a:r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actic Sans " panose="020B0604020202020204" charset="-52"/>
                        </a:rPr>
                        <a:t>шт.</a:t>
                      </a:r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actic Sans " panose="020B0604020202020204" charset="-52"/>
                        </a:rPr>
                        <a:t>ср. ст-ть 1-го ам</a:t>
                      </a:r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</a:tr>
              <a:tr h="315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Масс-бренды</a:t>
                      </a: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actic Sans " panose="020B0604020202020204" charset="-52"/>
                        </a:rPr>
                        <a:t>шт.</a:t>
                      </a:r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actic Sans " panose="020B0604020202020204" charset="-52"/>
                        </a:rPr>
                        <a:t>ср. ст-ть 1-го ам</a:t>
                      </a:r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actic Sans " panose="020B0604020202020204" charset="-52"/>
                        </a:rPr>
                        <a:t>шт.</a:t>
                      </a:r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actic Sans " panose="020B0604020202020204" charset="-52"/>
                        </a:rPr>
                        <a:t>ср. ст-ть 1-го ам</a:t>
                      </a:r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actic Sans " panose="020B0604020202020204" charset="-52"/>
                        </a:rPr>
                        <a:t>шт.</a:t>
                      </a:r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actic Sans " panose="020B0604020202020204" charset="-52"/>
                        </a:rPr>
                        <a:t>ср. ст-ть 1-го ам</a:t>
                      </a:r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</a:tr>
              <a:tr h="315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Бюджетные бренды</a:t>
                      </a: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actic Sans " panose="020B0604020202020204" charset="-52"/>
                        </a:rPr>
                        <a:t>шт.</a:t>
                      </a:r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actic Sans " panose="020B0604020202020204" charset="-52"/>
                        </a:rPr>
                        <a:t>ср. ст-ть 1-го ам</a:t>
                      </a:r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actic Sans " panose="020B0604020202020204" charset="-52"/>
                        </a:rPr>
                        <a:t>шт.</a:t>
                      </a:r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actic Sans " panose="020B0604020202020204" charset="-52"/>
                        </a:rPr>
                        <a:t>ср. ст-ть 1-го ам</a:t>
                      </a:r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actic Sans " panose="020B0604020202020204" charset="-52"/>
                        </a:rPr>
                        <a:t>шт.</a:t>
                      </a:r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actic Sans " panose="020B0604020202020204" charset="-52"/>
                        </a:rPr>
                        <a:t>ср. ст-ть 1-го ам</a:t>
                      </a:r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594049"/>
              </p:ext>
            </p:extLst>
          </p:nvPr>
        </p:nvGraphicFramePr>
        <p:xfrm>
          <a:off x="323528" y="2787774"/>
          <a:ext cx="8640961" cy="18012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2505"/>
                <a:gridCol w="891791"/>
                <a:gridCol w="1224136"/>
                <a:gridCol w="1049260"/>
                <a:gridCol w="1507024"/>
                <a:gridCol w="961822"/>
                <a:gridCol w="1234423"/>
              </a:tblGrid>
              <a:tr h="271131"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История продаж автомобилей с пробегом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</a:tr>
              <a:tr h="267608">
                <a:tc>
                  <a:txBody>
                    <a:bodyPr/>
                    <a:lstStyle/>
                    <a:p>
                      <a:pPr algn="l"/>
                      <a:r>
                        <a:rPr kumimoji="0" lang="en-US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  <a:cs typeface="+mn-cs"/>
                        </a:rPr>
                        <a:t>Period / </a:t>
                      </a: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  <a:cs typeface="+mn-cs"/>
                        </a:rPr>
                        <a:t>Период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 " panose="020B0604020202020204" charset="-52"/>
                        <a:ea typeface="Modern H Medium" pitchFamily="34" charset="-128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202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0</a:t>
                      </a:r>
                      <a:endParaRPr lang="ru-RU" sz="1600" b="1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202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1</a:t>
                      </a:r>
                      <a:endParaRPr lang="ru-RU" sz="900" b="1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202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2</a:t>
                      </a:r>
                      <a:endParaRPr lang="ru-RU" sz="900" b="1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15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  <a:cs typeface="+mn-cs"/>
                        </a:rPr>
                        <a:t>Total / </a:t>
                      </a: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  <a:cs typeface="+mn-cs"/>
                        </a:rPr>
                        <a:t>Всего</a:t>
                      </a: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actic Sans " panose="020B0604020202020204" charset="-52"/>
                        </a:rPr>
                        <a:t>шт.</a:t>
                      </a:r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actic Sans " panose="020B0604020202020204" charset="-52"/>
                        </a:rPr>
                        <a:t>ср. ст-ть 1-го ам</a:t>
                      </a:r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actic Sans " panose="020B0604020202020204" charset="-52"/>
                        </a:rPr>
                        <a:t>шт.</a:t>
                      </a:r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actic Sans " panose="020B0604020202020204" charset="-52"/>
                        </a:rPr>
                        <a:t>ср. ст-ть 1-го ам</a:t>
                      </a:r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actic Sans " panose="020B0604020202020204" charset="-52"/>
                        </a:rPr>
                        <a:t>шт.</a:t>
                      </a:r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actic Sans " panose="020B0604020202020204" charset="-52"/>
                        </a:rPr>
                        <a:t>ср. ст-ть 1-го ам</a:t>
                      </a:r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</a:tr>
              <a:tr h="315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Премиум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 " panose="020B060402020202020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actic Sans " panose="020B0604020202020204" charset="-52"/>
                        </a:rPr>
                        <a:t>шт.</a:t>
                      </a:r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actic Sans " panose="020B0604020202020204" charset="-52"/>
                        </a:rPr>
                        <a:t>ср. ст-ть 1-го ам</a:t>
                      </a:r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actic Sans " panose="020B0604020202020204" charset="-52"/>
                        </a:rPr>
                        <a:t>шт.</a:t>
                      </a:r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actic Sans " panose="020B0604020202020204" charset="-52"/>
                        </a:rPr>
                        <a:t>ср. ст-ть 1-го ам</a:t>
                      </a:r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actic Sans " panose="020B0604020202020204" charset="-52"/>
                        </a:rPr>
                        <a:t>шт.</a:t>
                      </a:r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actic Sans " panose="020B0604020202020204" charset="-52"/>
                        </a:rPr>
                        <a:t>ср. ст-ть 1-го ам</a:t>
                      </a:r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</a:tr>
              <a:tr h="315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Масс-бренды</a:t>
                      </a: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actic Sans " panose="020B0604020202020204" charset="-52"/>
                        </a:rPr>
                        <a:t>шт.</a:t>
                      </a:r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actic Sans " panose="020B0604020202020204" charset="-52"/>
                        </a:rPr>
                        <a:t>ср. ст-ть 1-го ам</a:t>
                      </a:r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actic Sans " panose="020B0604020202020204" charset="-52"/>
                        </a:rPr>
                        <a:t>шт.</a:t>
                      </a:r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actic Sans " panose="020B0604020202020204" charset="-52"/>
                        </a:rPr>
                        <a:t>ср. ст-ть 1-го ам</a:t>
                      </a:r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actic Sans " panose="020B0604020202020204" charset="-52"/>
                        </a:rPr>
                        <a:t>шт.</a:t>
                      </a:r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actic Sans " panose="020B0604020202020204" charset="-52"/>
                        </a:rPr>
                        <a:t>ср. ст-ть 1-го ам</a:t>
                      </a:r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</a:tr>
              <a:tr h="315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Бюджетные бренды</a:t>
                      </a: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actic Sans " panose="020B0604020202020204" charset="-52"/>
                        </a:rPr>
                        <a:t>шт.</a:t>
                      </a:r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actic Sans " panose="020B0604020202020204" charset="-52"/>
                        </a:rPr>
                        <a:t>ср. ст-ть 1-го ам</a:t>
                      </a:r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actic Sans " panose="020B0604020202020204" charset="-52"/>
                        </a:rPr>
                        <a:t>шт.</a:t>
                      </a:r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actic Sans " panose="020B0604020202020204" charset="-52"/>
                        </a:rPr>
                        <a:t>ср. ст-ть 1-го ам</a:t>
                      </a:r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actic Sans " panose="020B0604020202020204" charset="-52"/>
                        </a:rPr>
                        <a:t>шт.</a:t>
                      </a:r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actic Sans " panose="020B0604020202020204" charset="-52"/>
                        </a:rPr>
                        <a:t>ср. ст-ть 1-го ам</a:t>
                      </a:r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75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穿越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77a7850-0ebc-4179-8a00-c3e8d4258522" xsi:nil="true"/>
    <lcf76f155ced4ddcb4097134ff3c332f xmlns="7d46869e-2bad-4d76-a95b-35ea00d25a8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8805E63FBE0754F9543996AB59B5498" ma:contentTypeVersion="13" ma:contentTypeDescription="Создание документа." ma:contentTypeScope="" ma:versionID="5a1de7a9f807ce4530b6f3c6b14c0be8">
  <xsd:schema xmlns:xsd="http://www.w3.org/2001/XMLSchema" xmlns:xs="http://www.w3.org/2001/XMLSchema" xmlns:p="http://schemas.microsoft.com/office/2006/metadata/properties" xmlns:ns2="7d46869e-2bad-4d76-a95b-35ea00d25a82" xmlns:ns3="e77a7850-0ebc-4179-8a00-c3e8d4258522" targetNamespace="http://schemas.microsoft.com/office/2006/metadata/properties" ma:root="true" ma:fieldsID="482d2a663869d057ad7726ca95e31023" ns2:_="" ns3:_="">
    <xsd:import namespace="7d46869e-2bad-4d76-a95b-35ea00d25a82"/>
    <xsd:import namespace="e77a7850-0ebc-4179-8a00-c3e8d42585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46869e-2bad-4d76-a95b-35ea00d25a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03296cb3-1ce4-4ac7-9cba-232d289cf1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7a7850-0ebc-4179-8a00-c3e8d425852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1e43ec99-848d-412b-a6d7-64ee91b82d2e}" ma:internalName="TaxCatchAll" ma:showField="CatchAllData" ma:web="e77a7850-0ebc-4179-8a00-c3e8d42585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71CDFA-3150-4815-A294-D6ABD2DB3E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6AD196-F1F5-41C9-8CF9-39937E922E91}">
  <ds:schemaRefs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dcmitype/"/>
    <ds:schemaRef ds:uri="7d46869e-2bad-4d76-a95b-35ea00d25a82"/>
    <ds:schemaRef ds:uri="e77a7850-0ebc-4179-8a00-c3e8d4258522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33B4330-D5BD-4BB1-9AB3-6F8805A9A1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46869e-2bad-4d76-a95b-35ea00d25a82"/>
    <ds:schemaRef ds:uri="e77a7850-0ebc-4179-8a00-c3e8d42585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31390</TotalTime>
  <Words>1620</Words>
  <Application>Microsoft Office PowerPoint</Application>
  <PresentationFormat>Экран (16:9)</PresentationFormat>
  <Paragraphs>482</Paragraphs>
  <Slides>28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40" baseType="lpstr">
      <vt:lpstr>Arial</vt:lpstr>
      <vt:lpstr>宋体</vt:lpstr>
      <vt:lpstr>Bahnschrift SemiLight</vt:lpstr>
      <vt:lpstr>가는각진제목체</vt:lpstr>
      <vt:lpstr>Tactic Sans</vt:lpstr>
      <vt:lpstr>Tactic Sans </vt:lpstr>
      <vt:lpstr>Calibri</vt:lpstr>
      <vt:lpstr>TacticSans-Reg</vt:lpstr>
      <vt:lpstr>Tactic Sans Bold</vt:lpstr>
      <vt:lpstr>Modern H Medium</vt:lpstr>
      <vt:lpstr>Microsoft YaHei</vt:lpstr>
      <vt:lpstr>Office 主题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Chery2013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PANGO CARS</dc:title>
  <dc:creator>DG</dc:creator>
  <cp:keywords>PANGO CARS</cp:keywords>
  <cp:lastModifiedBy>Denis Grinenko</cp:lastModifiedBy>
  <cp:revision>1709</cp:revision>
  <dcterms:created xsi:type="dcterms:W3CDTF">2016-03-31T09:05:29Z</dcterms:created>
  <dcterms:modified xsi:type="dcterms:W3CDTF">2023-09-26T13:34:31Z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0x010100A8805E63FBE0754F9543996AB59B5498</vt:lpwstr>
  </property>
  <property fmtid="{D5CDD505-2E9C-101B-9397-08002B2CF9AE}" pid="3" name="MediaServiceImageTags">
    <vt:lpwstr/>
  </property>
</Properties>
</file>